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0"/>
  </p:notesMasterIdLst>
  <p:handoutMasterIdLst>
    <p:handoutMasterId r:id="rId21"/>
  </p:handoutMasterIdLst>
  <p:sldIdLst>
    <p:sldId id="423" r:id="rId2"/>
    <p:sldId id="452" r:id="rId3"/>
    <p:sldId id="453" r:id="rId4"/>
    <p:sldId id="454" r:id="rId5"/>
    <p:sldId id="455" r:id="rId6"/>
    <p:sldId id="479" r:id="rId7"/>
    <p:sldId id="487" r:id="rId8"/>
    <p:sldId id="491" r:id="rId9"/>
    <p:sldId id="486" r:id="rId10"/>
    <p:sldId id="457" r:id="rId11"/>
    <p:sldId id="464" r:id="rId12"/>
    <p:sldId id="465" r:id="rId13"/>
    <p:sldId id="466" r:id="rId14"/>
    <p:sldId id="474" r:id="rId15"/>
    <p:sldId id="477" r:id="rId16"/>
    <p:sldId id="488" r:id="rId17"/>
    <p:sldId id="489" r:id="rId18"/>
    <p:sldId id="490" r:id="rId19"/>
  </p:sldIdLst>
  <p:sldSz cx="9144000" cy="6858000" type="screen4x3"/>
  <p:notesSz cx="9926638" cy="6797675"/>
  <p:custDataLst>
    <p:tags r:id="rId22"/>
  </p:custData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32F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50" autoAdjust="0"/>
    <p:restoredTop sz="94422" autoAdjust="0"/>
  </p:normalViewPr>
  <p:slideViewPr>
    <p:cSldViewPr>
      <p:cViewPr varScale="1">
        <p:scale>
          <a:sx n="116" d="100"/>
          <a:sy n="116" d="100"/>
        </p:scale>
        <p:origin x="1232" y="19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22"/>
    </p:cViewPr>
  </p:sorterViewPr>
  <p:notesViewPr>
    <p:cSldViewPr>
      <p:cViewPr varScale="1">
        <p:scale>
          <a:sx n="70" d="100"/>
          <a:sy n="70" d="100"/>
        </p:scale>
        <p:origin x="-1680"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0"/>
            <a:ext cx="4302136" cy="339515"/>
          </a:xfrm>
          <a:prstGeom prst="rect">
            <a:avLst/>
          </a:prstGeom>
        </p:spPr>
        <p:txBody>
          <a:bodyPr vert="horz" lIns="88203" tIns="44102" rIns="88203" bIns="44102" rtlCol="0"/>
          <a:lstStyle>
            <a:lvl1pPr algn="l">
              <a:defRPr sz="1200"/>
            </a:lvl1pPr>
          </a:lstStyle>
          <a:p>
            <a:endParaRPr lang="ko-KR" altLang="en-US"/>
          </a:p>
        </p:txBody>
      </p:sp>
      <p:sp>
        <p:nvSpPr>
          <p:cNvPr id="3" name="날짜 개체 틀 2"/>
          <p:cNvSpPr>
            <a:spLocks noGrp="1"/>
          </p:cNvSpPr>
          <p:nvPr>
            <p:ph type="dt" sz="quarter" idx="1"/>
          </p:nvPr>
        </p:nvSpPr>
        <p:spPr>
          <a:xfrm>
            <a:off x="5622285" y="0"/>
            <a:ext cx="4302136" cy="339515"/>
          </a:xfrm>
          <a:prstGeom prst="rect">
            <a:avLst/>
          </a:prstGeom>
        </p:spPr>
        <p:txBody>
          <a:bodyPr vert="horz" lIns="88203" tIns="44102" rIns="88203" bIns="44102" rtlCol="0"/>
          <a:lstStyle>
            <a:lvl1pPr algn="r">
              <a:defRPr sz="1200"/>
            </a:lvl1pPr>
          </a:lstStyle>
          <a:p>
            <a:fld id="{9681A0AE-D235-4586-800B-DB08096D6CBD}" type="datetimeFigureOut">
              <a:rPr lang="ko-KR" altLang="en-US" smtClean="0"/>
              <a:t>2022. 5. 10.</a:t>
            </a:fld>
            <a:endParaRPr lang="ko-KR" altLang="en-US"/>
          </a:p>
        </p:txBody>
      </p:sp>
      <p:sp>
        <p:nvSpPr>
          <p:cNvPr id="4" name="바닥글 개체 틀 3"/>
          <p:cNvSpPr>
            <a:spLocks noGrp="1"/>
          </p:cNvSpPr>
          <p:nvPr>
            <p:ph type="ftr" sz="quarter" idx="2"/>
          </p:nvPr>
        </p:nvSpPr>
        <p:spPr>
          <a:xfrm>
            <a:off x="2" y="6457106"/>
            <a:ext cx="4302136" cy="339515"/>
          </a:xfrm>
          <a:prstGeom prst="rect">
            <a:avLst/>
          </a:prstGeom>
        </p:spPr>
        <p:txBody>
          <a:bodyPr vert="horz" lIns="88203" tIns="44102" rIns="88203" bIns="44102"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2285" y="6457106"/>
            <a:ext cx="4302136" cy="339515"/>
          </a:xfrm>
          <a:prstGeom prst="rect">
            <a:avLst/>
          </a:prstGeom>
        </p:spPr>
        <p:txBody>
          <a:bodyPr vert="horz" lIns="88203" tIns="44102" rIns="88203" bIns="44102" rtlCol="0" anchor="b"/>
          <a:lstStyle>
            <a:lvl1pPr algn="r">
              <a:defRPr sz="1200"/>
            </a:lvl1pPr>
          </a:lstStyle>
          <a:p>
            <a:fld id="{72E686B8-1356-4842-B2C7-A33B06C78D8B}" type="slidenum">
              <a:rPr lang="ko-KR" altLang="en-US" smtClean="0"/>
              <a:t>‹#›</a:t>
            </a:fld>
            <a:endParaRPr lang="ko-KR" altLang="en-US"/>
          </a:p>
        </p:txBody>
      </p:sp>
    </p:spTree>
    <p:extLst>
      <p:ext uri="{BB962C8B-B14F-4D97-AF65-F5344CB8AC3E}">
        <p14:creationId xmlns:p14="http://schemas.microsoft.com/office/powerpoint/2010/main" val="393289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3" y="0"/>
            <a:ext cx="4301543" cy="339884"/>
          </a:xfrm>
          <a:prstGeom prst="rect">
            <a:avLst/>
          </a:prstGeom>
        </p:spPr>
        <p:txBody>
          <a:bodyPr vert="horz" lIns="95559" tIns="47780" rIns="95559" bIns="47780" rtlCol="0"/>
          <a:lstStyle>
            <a:lvl1pPr algn="l">
              <a:defRPr sz="1300"/>
            </a:lvl1pPr>
          </a:lstStyle>
          <a:p>
            <a:endParaRPr lang="ko-KR" altLang="en-US"/>
          </a:p>
        </p:txBody>
      </p:sp>
      <p:sp>
        <p:nvSpPr>
          <p:cNvPr id="3" name="날짜 개체 틀 2"/>
          <p:cNvSpPr>
            <a:spLocks noGrp="1"/>
          </p:cNvSpPr>
          <p:nvPr>
            <p:ph type="dt" idx="1"/>
          </p:nvPr>
        </p:nvSpPr>
        <p:spPr>
          <a:xfrm>
            <a:off x="5622800" y="0"/>
            <a:ext cx="4301543" cy="339884"/>
          </a:xfrm>
          <a:prstGeom prst="rect">
            <a:avLst/>
          </a:prstGeom>
        </p:spPr>
        <p:txBody>
          <a:bodyPr vert="horz" lIns="95559" tIns="47780" rIns="95559" bIns="47780" rtlCol="0"/>
          <a:lstStyle>
            <a:lvl1pPr algn="r">
              <a:defRPr sz="1300"/>
            </a:lvl1pPr>
          </a:lstStyle>
          <a:p>
            <a:fld id="{D5D8B169-09AD-4F78-9B79-3DA53DB6446F}" type="datetimeFigureOut">
              <a:rPr lang="ko-KR" altLang="en-US" smtClean="0"/>
              <a:t>2022. 5. 10.</a:t>
            </a:fld>
            <a:endParaRPr lang="ko-KR" altLang="en-US"/>
          </a:p>
        </p:txBody>
      </p:sp>
      <p:sp>
        <p:nvSpPr>
          <p:cNvPr id="4" name="슬라이드 이미지 개체 틀 3"/>
          <p:cNvSpPr>
            <a:spLocks noGrp="1" noRot="1" noChangeAspect="1"/>
          </p:cNvSpPr>
          <p:nvPr>
            <p:ph type="sldImg" idx="2"/>
          </p:nvPr>
        </p:nvSpPr>
        <p:spPr>
          <a:xfrm>
            <a:off x="3263900" y="511175"/>
            <a:ext cx="3398838" cy="2547938"/>
          </a:xfrm>
          <a:prstGeom prst="rect">
            <a:avLst/>
          </a:prstGeom>
          <a:noFill/>
          <a:ln w="12700">
            <a:solidFill>
              <a:prstClr val="black"/>
            </a:solidFill>
          </a:ln>
        </p:spPr>
        <p:txBody>
          <a:bodyPr vert="horz" lIns="95559" tIns="47780" rIns="95559" bIns="47780" rtlCol="0" anchor="ctr"/>
          <a:lstStyle/>
          <a:p>
            <a:endParaRPr lang="ko-KR" altLang="en-US"/>
          </a:p>
        </p:txBody>
      </p:sp>
      <p:sp>
        <p:nvSpPr>
          <p:cNvPr id="5" name="슬라이드 노트 개체 틀 4"/>
          <p:cNvSpPr>
            <a:spLocks noGrp="1"/>
          </p:cNvSpPr>
          <p:nvPr>
            <p:ph type="body" sz="quarter" idx="3"/>
          </p:nvPr>
        </p:nvSpPr>
        <p:spPr>
          <a:xfrm>
            <a:off x="992664" y="3228895"/>
            <a:ext cx="7941310" cy="3058954"/>
          </a:xfrm>
          <a:prstGeom prst="rect">
            <a:avLst/>
          </a:prstGeom>
        </p:spPr>
        <p:txBody>
          <a:bodyPr vert="horz" lIns="95559" tIns="47780" rIns="95559" bIns="4778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3" y="6456613"/>
            <a:ext cx="4301543" cy="339884"/>
          </a:xfrm>
          <a:prstGeom prst="rect">
            <a:avLst/>
          </a:prstGeom>
        </p:spPr>
        <p:txBody>
          <a:bodyPr vert="horz" lIns="95559" tIns="47780" rIns="95559" bIns="47780"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5622800" y="6456613"/>
            <a:ext cx="4301543" cy="339884"/>
          </a:xfrm>
          <a:prstGeom prst="rect">
            <a:avLst/>
          </a:prstGeom>
        </p:spPr>
        <p:txBody>
          <a:bodyPr vert="horz" lIns="95559" tIns="47780" rIns="95559" bIns="47780" rtlCol="0" anchor="b"/>
          <a:lstStyle>
            <a:lvl1pPr algn="r">
              <a:defRPr sz="1300"/>
            </a:lvl1pPr>
          </a:lstStyle>
          <a:p>
            <a:fld id="{F3620ED1-B248-440A-8481-ABC22B958941}" type="slidenum">
              <a:rPr lang="ko-KR" altLang="en-US" smtClean="0"/>
              <a:t>‹#›</a:t>
            </a:fld>
            <a:endParaRPr lang="ko-KR" altLang="en-US"/>
          </a:p>
        </p:txBody>
      </p:sp>
    </p:spTree>
    <p:extLst>
      <p:ext uri="{BB962C8B-B14F-4D97-AF65-F5344CB8AC3E}">
        <p14:creationId xmlns:p14="http://schemas.microsoft.com/office/powerpoint/2010/main" val="212585177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a:t>
            </a:fld>
            <a:endParaRPr lang="ko-KR" altLang="en-US"/>
          </a:p>
        </p:txBody>
      </p:sp>
    </p:spTree>
    <p:extLst>
      <p:ext uri="{BB962C8B-B14F-4D97-AF65-F5344CB8AC3E}">
        <p14:creationId xmlns:p14="http://schemas.microsoft.com/office/powerpoint/2010/main" val="98704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10</a:t>
            </a:fld>
            <a:endParaRPr lang="ko-KR" altLang="en-US"/>
          </a:p>
        </p:txBody>
      </p:sp>
    </p:spTree>
    <p:extLst>
      <p:ext uri="{BB962C8B-B14F-4D97-AF65-F5344CB8AC3E}">
        <p14:creationId xmlns:p14="http://schemas.microsoft.com/office/powerpoint/2010/main" val="1036588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11</a:t>
            </a:fld>
            <a:endParaRPr lang="ko-KR" altLang="en-US"/>
          </a:p>
        </p:txBody>
      </p:sp>
    </p:spTree>
    <p:extLst>
      <p:ext uri="{BB962C8B-B14F-4D97-AF65-F5344CB8AC3E}">
        <p14:creationId xmlns:p14="http://schemas.microsoft.com/office/powerpoint/2010/main" val="2857606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12</a:t>
            </a:fld>
            <a:endParaRPr lang="ko-KR" altLang="en-US"/>
          </a:p>
        </p:txBody>
      </p:sp>
    </p:spTree>
    <p:extLst>
      <p:ext uri="{BB962C8B-B14F-4D97-AF65-F5344CB8AC3E}">
        <p14:creationId xmlns:p14="http://schemas.microsoft.com/office/powerpoint/2010/main" val="2137631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13</a:t>
            </a:fld>
            <a:endParaRPr lang="ko-KR" altLang="en-US"/>
          </a:p>
        </p:txBody>
      </p:sp>
    </p:spTree>
    <p:extLst>
      <p:ext uri="{BB962C8B-B14F-4D97-AF65-F5344CB8AC3E}">
        <p14:creationId xmlns:p14="http://schemas.microsoft.com/office/powerpoint/2010/main" val="4034371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14</a:t>
            </a:fld>
            <a:endParaRPr lang="ko-KR" altLang="en-US"/>
          </a:p>
        </p:txBody>
      </p:sp>
    </p:spTree>
    <p:extLst>
      <p:ext uri="{BB962C8B-B14F-4D97-AF65-F5344CB8AC3E}">
        <p14:creationId xmlns:p14="http://schemas.microsoft.com/office/powerpoint/2010/main" val="1695353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15</a:t>
            </a:fld>
            <a:endParaRPr lang="ko-KR" altLang="en-US"/>
          </a:p>
        </p:txBody>
      </p:sp>
    </p:spTree>
    <p:extLst>
      <p:ext uri="{BB962C8B-B14F-4D97-AF65-F5344CB8AC3E}">
        <p14:creationId xmlns:p14="http://schemas.microsoft.com/office/powerpoint/2010/main" val="184792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16</a:t>
            </a:fld>
            <a:endParaRPr lang="ko-KR" altLang="en-US"/>
          </a:p>
        </p:txBody>
      </p:sp>
    </p:spTree>
    <p:extLst>
      <p:ext uri="{BB962C8B-B14F-4D97-AF65-F5344CB8AC3E}">
        <p14:creationId xmlns:p14="http://schemas.microsoft.com/office/powerpoint/2010/main" val="307613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17</a:t>
            </a:fld>
            <a:endParaRPr lang="ko-KR" altLang="en-US"/>
          </a:p>
        </p:txBody>
      </p:sp>
    </p:spTree>
    <p:extLst>
      <p:ext uri="{BB962C8B-B14F-4D97-AF65-F5344CB8AC3E}">
        <p14:creationId xmlns:p14="http://schemas.microsoft.com/office/powerpoint/2010/main" val="1961348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18</a:t>
            </a:fld>
            <a:endParaRPr lang="ko-KR" altLang="en-US"/>
          </a:p>
        </p:txBody>
      </p:sp>
    </p:spTree>
    <p:extLst>
      <p:ext uri="{BB962C8B-B14F-4D97-AF65-F5344CB8AC3E}">
        <p14:creationId xmlns:p14="http://schemas.microsoft.com/office/powerpoint/2010/main" val="46402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a:t>
            </a:fld>
            <a:endParaRPr lang="ko-KR" altLang="en-US"/>
          </a:p>
        </p:txBody>
      </p:sp>
    </p:spTree>
    <p:extLst>
      <p:ext uri="{BB962C8B-B14F-4D97-AF65-F5344CB8AC3E}">
        <p14:creationId xmlns:p14="http://schemas.microsoft.com/office/powerpoint/2010/main" val="2046089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3</a:t>
            </a:fld>
            <a:endParaRPr lang="ko-KR" altLang="en-US"/>
          </a:p>
        </p:txBody>
      </p:sp>
    </p:spTree>
    <p:extLst>
      <p:ext uri="{BB962C8B-B14F-4D97-AF65-F5344CB8AC3E}">
        <p14:creationId xmlns:p14="http://schemas.microsoft.com/office/powerpoint/2010/main" val="163773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4</a:t>
            </a:fld>
            <a:endParaRPr lang="ko-KR" altLang="en-US"/>
          </a:p>
        </p:txBody>
      </p:sp>
    </p:spTree>
    <p:extLst>
      <p:ext uri="{BB962C8B-B14F-4D97-AF65-F5344CB8AC3E}">
        <p14:creationId xmlns:p14="http://schemas.microsoft.com/office/powerpoint/2010/main" val="3159077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5</a:t>
            </a:fld>
            <a:endParaRPr lang="ko-KR" altLang="en-US"/>
          </a:p>
        </p:txBody>
      </p:sp>
    </p:spTree>
    <p:extLst>
      <p:ext uri="{BB962C8B-B14F-4D97-AF65-F5344CB8AC3E}">
        <p14:creationId xmlns:p14="http://schemas.microsoft.com/office/powerpoint/2010/main" val="2741771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6</a:t>
            </a:fld>
            <a:endParaRPr lang="ko-KR" altLang="en-US"/>
          </a:p>
        </p:txBody>
      </p:sp>
    </p:spTree>
    <p:extLst>
      <p:ext uri="{BB962C8B-B14F-4D97-AF65-F5344CB8AC3E}">
        <p14:creationId xmlns:p14="http://schemas.microsoft.com/office/powerpoint/2010/main" val="2208995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7</a:t>
            </a:fld>
            <a:endParaRPr lang="ko-KR" altLang="en-US"/>
          </a:p>
        </p:txBody>
      </p:sp>
    </p:spTree>
    <p:extLst>
      <p:ext uri="{BB962C8B-B14F-4D97-AF65-F5344CB8AC3E}">
        <p14:creationId xmlns:p14="http://schemas.microsoft.com/office/powerpoint/2010/main" val="4080920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8</a:t>
            </a:fld>
            <a:endParaRPr lang="ko-KR" altLang="en-US"/>
          </a:p>
        </p:txBody>
      </p:sp>
    </p:spTree>
    <p:extLst>
      <p:ext uri="{BB962C8B-B14F-4D97-AF65-F5344CB8AC3E}">
        <p14:creationId xmlns:p14="http://schemas.microsoft.com/office/powerpoint/2010/main" val="3526315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9</a:t>
            </a:fld>
            <a:endParaRPr lang="ko-KR" altLang="en-US"/>
          </a:p>
        </p:txBody>
      </p:sp>
    </p:spTree>
    <p:extLst>
      <p:ext uri="{BB962C8B-B14F-4D97-AF65-F5344CB8AC3E}">
        <p14:creationId xmlns:p14="http://schemas.microsoft.com/office/powerpoint/2010/main" val="3118805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80728"/>
          </a:xfrm>
          <a:prstGeom prst="rect">
            <a:avLst/>
          </a:prstGeom>
        </p:spPr>
      </p:pic>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C441C681-C6CB-4940-B20F-D88C1B632BE5}" type="datetime1">
              <a:rPr lang="ko-KR" altLang="en-US" smtClean="0"/>
              <a:t>2022. 5. 10.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6372200" y="6381328"/>
            <a:ext cx="2133600" cy="365125"/>
          </a:xfrm>
        </p:spPr>
        <p:txBody>
          <a:bodyPr/>
          <a:lstStyle/>
          <a:p>
            <a:fld id="{8B08D0BC-27B5-4771-8107-B9935C943F8D}" type="slidenum">
              <a:rPr lang="ko-KR" altLang="en-US" smtClean="0"/>
              <a:pPr/>
              <a:t>‹#›</a:t>
            </a:fld>
            <a:endParaRPr lang="ko-KR" altLang="en-US"/>
          </a:p>
        </p:txBody>
      </p:sp>
      <p:sp>
        <p:nvSpPr>
          <p:cNvPr id="10" name="Line 9"/>
          <p:cNvSpPr>
            <a:spLocks noChangeShapeType="1"/>
          </p:cNvSpPr>
          <p:nvPr userDrawn="1"/>
        </p:nvSpPr>
        <p:spPr bwMode="auto">
          <a:xfrm flipV="1">
            <a:off x="179511" y="6324450"/>
            <a:ext cx="8774083" cy="0"/>
          </a:xfrm>
          <a:prstGeom prst="line">
            <a:avLst/>
          </a:prstGeom>
          <a:noFill/>
          <a:ln w="38100">
            <a:solidFill>
              <a:srgbClr val="6699FF"/>
            </a:solidFill>
            <a:round/>
            <a:headEnd/>
            <a:tailEnd/>
          </a:ln>
          <a:effectLst/>
        </p:spPr>
        <p:txBody>
          <a:bodyPr/>
          <a:lstStyle/>
          <a:p>
            <a:pPr>
              <a:defRPr/>
            </a:pPr>
            <a:endParaRPr lang="ko-KR" altLang="en-US"/>
          </a:p>
        </p:txBody>
      </p:sp>
    </p:spTree>
    <p:extLst>
      <p:ext uri="{BB962C8B-B14F-4D97-AF65-F5344CB8AC3E}">
        <p14:creationId xmlns:p14="http://schemas.microsoft.com/office/powerpoint/2010/main" val="291668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E889643B-E7D5-4D81-B1BC-42446CECC0DF}" type="datetime1">
              <a:rPr lang="ko-KR" altLang="en-US" smtClean="0"/>
              <a:t>2022. 5. 10.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3702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EFB49C1E-058B-4BD2-8425-D0D794FDAE61}" type="datetime1">
              <a:rPr lang="ko-KR" altLang="en-US" smtClean="0"/>
              <a:t>2022. 5. 10.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52891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01C9343E-3AA6-48F3-8D14-8BB420F4DC11}" type="datetime1">
              <a:rPr lang="ko-KR" altLang="en-US" smtClean="0"/>
              <a:t>2022. 5. 10.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
        <p:nvSpPr>
          <p:cNvPr id="7" name="Line 9"/>
          <p:cNvSpPr>
            <a:spLocks noChangeShapeType="1"/>
          </p:cNvSpPr>
          <p:nvPr userDrawn="1"/>
        </p:nvSpPr>
        <p:spPr bwMode="auto">
          <a:xfrm flipV="1">
            <a:off x="179511" y="6453336"/>
            <a:ext cx="8774083" cy="0"/>
          </a:xfrm>
          <a:prstGeom prst="line">
            <a:avLst/>
          </a:prstGeom>
          <a:noFill/>
          <a:ln w="38100">
            <a:solidFill>
              <a:srgbClr val="6699FF"/>
            </a:solidFill>
            <a:round/>
            <a:headEnd/>
            <a:tailEnd/>
          </a:ln>
          <a:effectLst/>
        </p:spPr>
        <p:txBody>
          <a:bodyPr/>
          <a:lstStyle/>
          <a:p>
            <a:pPr>
              <a:defRPr/>
            </a:pPr>
            <a:endParaRPr lang="ko-KR" altLang="en-US"/>
          </a:p>
        </p:txBody>
      </p:sp>
      <p:pic>
        <p:nvPicPr>
          <p:cNvPr id="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4194"/>
          <a:stretch/>
        </p:blipFill>
        <p:spPr bwMode="auto">
          <a:xfrm>
            <a:off x="8593265" y="6549261"/>
            <a:ext cx="371223" cy="277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42348" y="6554372"/>
            <a:ext cx="1562100" cy="28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94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9F6D4906-89CA-4044-A238-71F80E077596}" type="datetime1">
              <a:rPr lang="ko-KR" altLang="en-US" smtClean="0"/>
              <a:t>2022. 5. 10.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78424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2FF6D426-95CC-4179-B7C1-A0CFAB8C809E}" type="datetime1">
              <a:rPr lang="ko-KR" altLang="en-US" smtClean="0"/>
              <a:t>2022. 5. 10.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50884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4B9D1FB0-8CAD-4F21-93FF-53260F0FC707}" type="datetime1">
              <a:rPr lang="ko-KR" altLang="en-US" smtClean="0"/>
              <a:t>2022. 5. 10.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10157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2CD83DA7-449E-443E-B090-D7AD11D57F30}" type="datetime1">
              <a:rPr lang="ko-KR" altLang="en-US" smtClean="0"/>
              <a:t>2022. 5. 10.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049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08B0FB4-FDF4-4FE1-A12F-35313B220F93}" type="datetime1">
              <a:rPr lang="ko-KR" altLang="en-US" smtClean="0"/>
              <a:t>2022. 5. 10.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23387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24340D21-2856-4C18-9D36-C27349285927}" type="datetime1">
              <a:rPr lang="ko-KR" altLang="en-US" smtClean="0"/>
              <a:t>2022. 5. 10.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2490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DB9CB7B8-9F34-4AC3-A8EE-B4D281E45083}" type="datetime1">
              <a:rPr lang="ko-KR" altLang="en-US" smtClean="0"/>
              <a:t>2022. 5. 10.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186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316D3-F630-47A7-8880-4DD9087CDA63}" type="datetime1">
              <a:rPr lang="ko-KR" altLang="en-US" smtClean="0"/>
              <a:t>2022. 5. 10.</a:t>
            </a:fld>
            <a:endParaRPr lang="ko-KR" altLang="en-US" dirty="0"/>
          </a:p>
        </p:txBody>
      </p:sp>
      <p:sp>
        <p:nvSpPr>
          <p:cNvPr id="5" name="바닥글 개체 틀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8D0BC-27B5-4771-8107-B9935C943F8D}" type="slidenum">
              <a:rPr lang="ko-KR" altLang="en-US" smtClean="0"/>
              <a:pPr/>
              <a:t>‹#›</a:t>
            </a:fld>
            <a:endParaRPr lang="ko-KR" altLang="en-US"/>
          </a:p>
        </p:txBody>
      </p:sp>
      <p:sp>
        <p:nvSpPr>
          <p:cNvPr id="9" name="Line 9"/>
          <p:cNvSpPr>
            <a:spLocks noChangeShapeType="1"/>
          </p:cNvSpPr>
          <p:nvPr userDrawn="1"/>
        </p:nvSpPr>
        <p:spPr bwMode="auto">
          <a:xfrm flipV="1">
            <a:off x="179512" y="764704"/>
            <a:ext cx="8708110" cy="0"/>
          </a:xfrm>
          <a:prstGeom prst="line">
            <a:avLst/>
          </a:prstGeom>
          <a:noFill/>
          <a:ln w="38100">
            <a:solidFill>
              <a:srgbClr val="6699FF"/>
            </a:solidFill>
            <a:round/>
            <a:headEnd/>
            <a:tailEnd/>
          </a:ln>
          <a:effectLst/>
        </p:spPr>
        <p:txBody>
          <a:bodyPr/>
          <a:lstStyle/>
          <a:p>
            <a:pPr>
              <a:defRPr/>
            </a:pPr>
            <a:endParaRPr lang="ko-KR" altLang="en-US"/>
          </a:p>
        </p:txBody>
      </p:sp>
      <p:pic>
        <p:nvPicPr>
          <p:cNvPr id="16"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12453" y="57362"/>
            <a:ext cx="625745" cy="58759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36480" y="657259"/>
            <a:ext cx="756000" cy="8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05988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hyperlink" Target="http://www.itu.int/itu-t/workprog/wp_item.aspx?isn=14679" TargetMode="Externa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hyperlink" Target="http://www.itu.int/itu-t/workprog/wp_item.aspx?isn=14680" TargetMode="External"/><Relationship Id="rId5" Type="http://schemas.openxmlformats.org/officeDocument/2006/relationships/hyperlink" Target="http://www.itu.int/itu-t/workprog/wp_item.aspx?isn=16447" TargetMode="External"/><Relationship Id="rId4" Type="http://schemas.openxmlformats.org/officeDocument/2006/relationships/hyperlink" Target="http://www.itu.int/itu-t/workprog/wp_item.aspx?isn=16530"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itu.int/itu-t/workprog/wp_item.aspx?isn=16543" TargetMode="External"/><Relationship Id="rId3" Type="http://schemas.openxmlformats.org/officeDocument/2006/relationships/notesSlide" Target="../notesSlides/notesSlide12.xml"/><Relationship Id="rId7" Type="http://schemas.openxmlformats.org/officeDocument/2006/relationships/hyperlink" Target="http://www.itu.int/itu-t/workprog/wp_item.aspx?isn=16544" TargetMode="Externa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hyperlink" Target="http://www.itu.int/itu-t/workprog/wp_item.aspx?isn=16449" TargetMode="External"/><Relationship Id="rId11" Type="http://schemas.openxmlformats.org/officeDocument/2006/relationships/hyperlink" Target="http://www.itu.int/itu-t/workprog/wp_item.aspx?isn=16542" TargetMode="External"/><Relationship Id="rId5" Type="http://schemas.openxmlformats.org/officeDocument/2006/relationships/hyperlink" Target="http://www.itu.int/itu-t/workprog/wp_item.aspx?isn=16448" TargetMode="External"/><Relationship Id="rId10" Type="http://schemas.openxmlformats.org/officeDocument/2006/relationships/hyperlink" Target="http://www.itu.int/itu-t/workprog/wp_item.aspx?isn=14035" TargetMode="External"/><Relationship Id="rId4" Type="http://schemas.openxmlformats.org/officeDocument/2006/relationships/hyperlink" Target="http://www.itu.int/itu-t/workprog/wp_item.aspx?isn=13766" TargetMode="External"/><Relationship Id="rId9" Type="http://schemas.openxmlformats.org/officeDocument/2006/relationships/hyperlink" Target="http://www.itu.int/itu-t/workprog/wp_item.aspx?isn=17049"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s://www.its.bldrdoc.gov/vqeg/vqeg-home.aspx"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hyperlink" Target="mailto:chulhee@yonsei.ac.kr"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_5.5_SWG_6C-5_1"/><Relationship Id="rId3" Type="http://schemas.openxmlformats.org/officeDocument/2006/relationships/notesSlide" Target="../notesSlides/notesSlide5.xml"/><Relationship Id="rId7" Type="http://schemas.openxmlformats.org/officeDocument/2006/relationships/hyperlink" Target="#_5.4_SWG_6C-4_1"/><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hyperlink" Target="#_5.3_SWG_6C-3_1"/><Relationship Id="rId5" Type="http://schemas.openxmlformats.org/officeDocument/2006/relationships/hyperlink" Target="#_5.2_SWG-2_(Quality"/><Relationship Id="rId4" Type="http://schemas.openxmlformats.org/officeDocument/2006/relationships/hyperlink" Target="#_5.1_SWG-1_(Quality"/></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hyperlink" Target="https://www.itu.int/md/meetingdoc.asp?lang=en&amp;parent=R19-WP6C-C&amp;source=Co-Rapp.%20Text%20Supporting%20the%20Advanced%20Sound%20System"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1700808"/>
            <a:ext cx="7772400" cy="1470025"/>
          </a:xfrm>
          <a:ln>
            <a:noFill/>
          </a:ln>
        </p:spPr>
        <p:txBody>
          <a:bodyPr>
            <a:noAutofit/>
          </a:bodyPr>
          <a:lstStyle/>
          <a:p>
            <a:pPr>
              <a:lnSpc>
                <a:spcPct val="150000"/>
              </a:lnSpc>
            </a:pPr>
            <a:r>
              <a:rPr lang="en-US" altLang="ko-KR" sz="4000" b="1" dirty="0">
                <a:solidFill>
                  <a:srgbClr val="FF0000"/>
                </a:solidFill>
                <a:ea typeface="MD아트체" pitchFamily="18" charset="-127"/>
                <a:cs typeface="한컴바탕" pitchFamily="18" charset="2"/>
              </a:rPr>
              <a:t>Quality-related ITU Activities</a:t>
            </a:r>
            <a:br>
              <a:rPr lang="en-US" altLang="ko-KR" sz="5400" b="1" dirty="0">
                <a:solidFill>
                  <a:srgbClr val="FF0000"/>
                </a:solidFill>
                <a:ea typeface="MD아트체" pitchFamily="18" charset="-127"/>
                <a:cs typeface="한컴바탕" pitchFamily="18" charset="2"/>
              </a:rPr>
            </a:br>
            <a:endParaRPr lang="ko-KR" altLang="en-US" sz="2800" b="1" dirty="0">
              <a:ea typeface="MD아트체" pitchFamily="18" charset="-127"/>
              <a:cs typeface="한컴바탕" pitchFamily="18" charset="2"/>
            </a:endParaRPr>
          </a:p>
        </p:txBody>
      </p:sp>
      <p:sp>
        <p:nvSpPr>
          <p:cNvPr id="3" name="부제목 2"/>
          <p:cNvSpPr>
            <a:spLocks noGrp="1"/>
          </p:cNvSpPr>
          <p:nvPr>
            <p:ph type="subTitle" idx="1"/>
          </p:nvPr>
        </p:nvSpPr>
        <p:spPr>
          <a:xfrm>
            <a:off x="2514660" y="4221088"/>
            <a:ext cx="4398248" cy="792088"/>
          </a:xfrm>
        </p:spPr>
        <p:txBody>
          <a:bodyPr>
            <a:noAutofit/>
          </a:bodyPr>
          <a:lstStyle/>
          <a:p>
            <a:r>
              <a:rPr lang="en-US" altLang="ko-KR" sz="2000" b="1" dirty="0">
                <a:solidFill>
                  <a:schemeClr val="tx1"/>
                </a:solidFill>
                <a:latin typeface="+mj-lt"/>
                <a:ea typeface="MD아트체" pitchFamily="18" charset="-127"/>
                <a:cs typeface="한컴바탕" pitchFamily="18" charset="2"/>
              </a:rPr>
              <a:t>May 11, 2022</a:t>
            </a:r>
          </a:p>
          <a:p>
            <a:r>
              <a:rPr lang="en-US" altLang="ko-KR" sz="2000" b="1" dirty="0">
                <a:solidFill>
                  <a:schemeClr val="tx1"/>
                </a:solidFill>
                <a:ea typeface="MD아트체" pitchFamily="18" charset="-127"/>
                <a:cs typeface="한컴바탕" pitchFamily="18" charset="2"/>
              </a:rPr>
              <a:t>INSA Rennes</a:t>
            </a:r>
            <a:endParaRPr lang="ko-KR" altLang="en-US" sz="1600" b="1" dirty="0">
              <a:solidFill>
                <a:schemeClr val="tx1"/>
              </a:solidFill>
              <a:ea typeface="MD아트체" pitchFamily="18" charset="-127"/>
              <a:cs typeface="한컴바탕" pitchFamily="18" charset="2"/>
            </a:endParaRPr>
          </a:p>
        </p:txBody>
      </p:sp>
      <p:sp>
        <p:nvSpPr>
          <p:cNvPr id="8" name="RS_Classification_Standard">
            <a:extLst>
              <a:ext uri="{FF2B5EF4-FFF2-40B4-BE49-F238E27FC236}">
                <a16:creationId xmlns:a16="http://schemas.microsoft.com/office/drawing/2014/main" id="{ECAEE606-0C5B-4145-B394-C38A9284D8E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4" name="슬라이드 번호 개체 틀 3"/>
          <p:cNvSpPr>
            <a:spLocks noGrp="1"/>
          </p:cNvSpPr>
          <p:nvPr>
            <p:ph type="sldNum" sz="quarter" idx="12"/>
          </p:nvPr>
        </p:nvSpPr>
        <p:spPr/>
        <p:txBody>
          <a:bodyPr/>
          <a:lstStyle/>
          <a:p>
            <a:fld id="{8B08D0BC-27B5-4771-8107-B9935C943F8D}" type="slidenum">
              <a:rPr lang="ko-KR" altLang="en-US" smtClean="0"/>
              <a:pPr/>
              <a:t>1</a:t>
            </a:fld>
            <a:endParaRPr lang="ko-KR" altLang="en-US"/>
          </a:p>
        </p:txBody>
      </p:sp>
    </p:spTree>
    <p:custDataLst>
      <p:tags r:id="rId1"/>
    </p:custDataLst>
    <p:extLst>
      <p:ext uri="{BB962C8B-B14F-4D97-AF65-F5344CB8AC3E}">
        <p14:creationId xmlns:p14="http://schemas.microsoft.com/office/powerpoint/2010/main" val="140130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893647"/>
          </a:xfrm>
          <a:prstGeom prst="rect">
            <a:avLst/>
          </a:prstGeom>
          <a:noFill/>
        </p:spPr>
        <p:txBody>
          <a:bodyPr wrap="square" rtlCol="0">
            <a:spAutoFit/>
          </a:bodyPr>
          <a:lstStyle/>
          <a:p>
            <a:r>
              <a:rPr lang="en-US" altLang="ko-KR" sz="2400" b="1" dirty="0">
                <a:solidFill>
                  <a:srgbClr val="FF0000"/>
                </a:solidFill>
              </a:rPr>
              <a:t>Some work items of ITU-T SG12 Question 9 </a:t>
            </a:r>
            <a:br>
              <a:rPr lang="en-US" altLang="ko-KR" sz="2400" b="1" dirty="0">
                <a:solidFill>
                  <a:srgbClr val="FF0000"/>
                </a:solidFill>
              </a:rPr>
            </a:br>
            <a:r>
              <a:rPr lang="en-US" altLang="ko-KR" sz="2400" b="1" dirty="0"/>
              <a:t>(Rapporteur: Jens Berger)</a:t>
            </a:r>
          </a:p>
          <a:p>
            <a:endParaRPr lang="en-US" altLang="ko-KR" sz="2400" b="1" dirty="0"/>
          </a:p>
          <a:p>
            <a:pPr marL="742950" lvl="1" indent="-285750">
              <a:buFont typeface="Arial" panose="020B0604020202020204" pitchFamily="34" charset="0"/>
              <a:buChar char="•"/>
            </a:pPr>
            <a:r>
              <a:rPr lang="en-US" altLang="ko-KR" sz="2400" b="1" dirty="0"/>
              <a:t>P.AMD: Perceptual Approaches for Multi-Dimensional Analysis </a:t>
            </a:r>
            <a:endParaRPr lang="ko-KR" altLang="ko-KR" sz="2400" b="1" dirty="0"/>
          </a:p>
          <a:p>
            <a:pPr marL="742950" lvl="1" indent="-285750">
              <a:buFont typeface="Arial" panose="020B0604020202020204" pitchFamily="34" charset="0"/>
              <a:buChar char="•"/>
            </a:pPr>
            <a:r>
              <a:rPr lang="en-US" altLang="ko-KR" sz="2400" b="1" dirty="0"/>
              <a:t>P.SAMD: Single-Ended Perceptual Approaches for Multi-Dimensional Analysis </a:t>
            </a:r>
            <a:endParaRPr lang="ko-KR" altLang="ko-KR" sz="2400" b="1" dirty="0"/>
          </a:p>
          <a:p>
            <a:pPr marL="742950" lvl="1" indent="-285750">
              <a:buFont typeface="Arial" panose="020B0604020202020204" pitchFamily="34" charset="0"/>
              <a:buChar char="•"/>
            </a:pPr>
            <a:r>
              <a:rPr lang="en-US" altLang="ko-KR" sz="2400" b="1" dirty="0"/>
              <a:t>P.ONRA: Perceptual Objective Noise Reduction Quality Assessment</a:t>
            </a:r>
            <a:endParaRPr lang="ko-KR" altLang="ko-KR" sz="2400" b="1" dirty="0"/>
          </a:p>
          <a:p>
            <a:pPr marL="742950" lvl="1" indent="-285750">
              <a:buFont typeface="Arial" panose="020B0604020202020204" pitchFamily="34" charset="0"/>
              <a:buChar char="•"/>
            </a:pPr>
            <a:r>
              <a:rPr lang="en-US" altLang="ko-KR" sz="2400" b="1" dirty="0" err="1"/>
              <a:t>P.MLGuide</a:t>
            </a:r>
            <a:r>
              <a:rPr lang="en-US" altLang="ko-KR" sz="2400" b="1" dirty="0"/>
              <a:t>: Machine Learning Guidance</a:t>
            </a:r>
            <a:endParaRPr lang="ko-KR"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5D4D392F-C112-458B-826B-04472B11CB2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10</a:t>
            </a:fld>
            <a:endParaRPr lang="ko-KR" altLang="en-US"/>
          </a:p>
        </p:txBody>
      </p:sp>
    </p:spTree>
    <p:custDataLst>
      <p:tags r:id="rId1"/>
    </p:custDataLst>
    <p:extLst>
      <p:ext uri="{BB962C8B-B14F-4D97-AF65-F5344CB8AC3E}">
        <p14:creationId xmlns:p14="http://schemas.microsoft.com/office/powerpoint/2010/main" val="136888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95536" y="980728"/>
            <a:ext cx="8280920" cy="2308324"/>
          </a:xfrm>
          <a:prstGeom prst="rect">
            <a:avLst/>
          </a:prstGeom>
          <a:noFill/>
        </p:spPr>
        <p:txBody>
          <a:bodyPr wrap="square" rtlCol="0">
            <a:spAutoFit/>
          </a:bodyPr>
          <a:lstStyle/>
          <a:p>
            <a:r>
              <a:rPr lang="en-US" altLang="ko-KR" sz="2400" b="1" dirty="0">
                <a:solidFill>
                  <a:srgbClr val="FF0000"/>
                </a:solidFill>
              </a:rPr>
              <a:t>Some work items of ITU-T SG12 Question 13 </a:t>
            </a:r>
            <a:br>
              <a:rPr lang="en-US" altLang="ko-KR" sz="2400" b="1" dirty="0">
                <a:solidFill>
                  <a:srgbClr val="FF0000"/>
                </a:solidFill>
              </a:rPr>
            </a:br>
            <a:r>
              <a:rPr lang="en-US" altLang="ko-KR" sz="2400" b="1" dirty="0"/>
              <a:t>(Rapporteurs: Kazuhisa </a:t>
            </a:r>
            <a:r>
              <a:rPr lang="en-US" altLang="ko-KR" sz="2400" b="1" dirty="0" err="1"/>
              <a:t>Yamagishi</a:t>
            </a:r>
            <a:r>
              <a:rPr lang="en-US" altLang="ko-KR" sz="2400" b="1" dirty="0"/>
              <a:t>, Rachel Huang)</a:t>
            </a:r>
          </a:p>
          <a:p>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D646CA09-57D4-4F87-8A03-B54AF0E8D0B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graphicFrame>
        <p:nvGraphicFramePr>
          <p:cNvPr id="4" name="표 3"/>
          <p:cNvGraphicFramePr>
            <a:graphicFrameLocks noGrp="1"/>
          </p:cNvGraphicFramePr>
          <p:nvPr>
            <p:extLst>
              <p:ext uri="{D42A27DB-BD31-4B8C-83A1-F6EECF244321}">
                <p14:modId xmlns:p14="http://schemas.microsoft.com/office/powerpoint/2010/main" val="3706126373"/>
              </p:ext>
            </p:extLst>
          </p:nvPr>
        </p:nvGraphicFramePr>
        <p:xfrm>
          <a:off x="472164" y="1871355"/>
          <a:ext cx="8055812" cy="3714163"/>
        </p:xfrm>
        <a:graphic>
          <a:graphicData uri="http://schemas.openxmlformats.org/drawingml/2006/table">
            <a:tbl>
              <a:tblPr>
                <a:tableStyleId>{5C22544A-7EE6-4342-B048-85BDC9FD1C3A}</a:tableStyleId>
              </a:tblPr>
              <a:tblGrid>
                <a:gridCol w="2121771">
                  <a:extLst>
                    <a:ext uri="{9D8B030D-6E8A-4147-A177-3AD203B41FA5}">
                      <a16:colId xmlns:a16="http://schemas.microsoft.com/office/drawing/2014/main" val="20000"/>
                    </a:ext>
                  </a:extLst>
                </a:gridCol>
                <a:gridCol w="5934041">
                  <a:extLst>
                    <a:ext uri="{9D8B030D-6E8A-4147-A177-3AD203B41FA5}">
                      <a16:colId xmlns:a16="http://schemas.microsoft.com/office/drawing/2014/main" val="20001"/>
                    </a:ext>
                  </a:extLst>
                </a:gridCol>
              </a:tblGrid>
              <a:tr h="167967">
                <a:tc>
                  <a:txBody>
                    <a:bodyPr/>
                    <a:lstStyle/>
                    <a:p>
                      <a:pPr algn="l" fontAlgn="ctr"/>
                      <a:r>
                        <a:rPr lang="en-GB" sz="1600" b="1" u="none" strike="noStrike" dirty="0">
                          <a:effectLst/>
                        </a:rPr>
                        <a:t>Work item</a:t>
                      </a:r>
                      <a:endParaRPr lang="ko-KR" sz="1600" b="1" i="0" u="none" strike="noStrike" dirty="0">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a:effectLst/>
                        </a:rPr>
                        <a:t>Subject / Title</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0"/>
                  </a:ext>
                </a:extLst>
              </a:tr>
              <a:tr h="593938">
                <a:tc>
                  <a:txBody>
                    <a:bodyPr/>
                    <a:lstStyle/>
                    <a:p>
                      <a:pPr algn="l" fontAlgn="ctr"/>
                      <a:r>
                        <a:rPr lang="en-GB" sz="1800" b="1" u="sng" strike="noStrike" dirty="0">
                          <a:effectLst/>
                          <a:hlinkClick r:id="rId4" tooltip="See more details"/>
                        </a:rPr>
                        <a:t>G.ODP</a:t>
                      </a:r>
                      <a:endParaRPr lang="ko-KR" sz="1800" b="1" i="0" u="sng" strike="noStrike" dirty="0">
                        <a:solidFill>
                          <a:srgbClr val="0563C1"/>
                        </a:solidFill>
                        <a:effectLst/>
                        <a:latin typeface="맑은 고딕" panose="020B0503020000020004" pitchFamily="50" charset="-127"/>
                        <a:ea typeface="맑은 고딕" panose="020B0503020000020004" pitchFamily="50" charset="-127"/>
                      </a:endParaRPr>
                    </a:p>
                  </a:txBody>
                  <a:tcPr marL="3609" marR="3609" marT="3609" marB="0" anchor="ctr"/>
                </a:tc>
                <a:tc>
                  <a:txBody>
                    <a:bodyPr/>
                    <a:lstStyle/>
                    <a:p>
                      <a:pPr algn="l" fontAlgn="ctr"/>
                      <a:r>
                        <a:rPr lang="en-GB" sz="1600" b="1" u="none" strike="noStrike" dirty="0" err="1">
                          <a:effectLst/>
                        </a:rPr>
                        <a:t>QoS</a:t>
                      </a:r>
                      <a:r>
                        <a:rPr lang="en-GB" sz="1600" b="1" u="none" strike="noStrike" dirty="0">
                          <a:effectLst/>
                        </a:rPr>
                        <a:t> metrics for the assessment of the impact of fixed geographic </a:t>
                      </a:r>
                    </a:p>
                    <a:p>
                      <a:pPr algn="l" fontAlgn="ctr"/>
                      <a:r>
                        <a:rPr lang="en-GB" sz="1600" b="1" u="none" strike="noStrike" dirty="0">
                          <a:effectLst/>
                        </a:rPr>
                        <a:t>structures on telephony quality and call stability</a:t>
                      </a:r>
                      <a:endParaRPr lang="ko-KR" sz="1600" b="1" i="0" u="none" strike="noStrike" dirty="0">
                        <a:solidFill>
                          <a:srgbClr val="000066"/>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1"/>
                  </a:ext>
                </a:extLst>
              </a:tr>
              <a:tr h="296969">
                <a:tc>
                  <a:txBody>
                    <a:bodyPr/>
                    <a:lstStyle/>
                    <a:p>
                      <a:pPr algn="l" fontAlgn="ctr"/>
                      <a:r>
                        <a:rPr lang="en-GB" sz="1800" b="1" u="sng" strike="noStrike">
                          <a:effectLst/>
                          <a:hlinkClick r:id="rId5" tooltip="See more details"/>
                        </a:rPr>
                        <a:t>G.OMMOG</a:t>
                      </a:r>
                      <a:endParaRPr lang="ko-KR" sz="1800" b="1" i="0" u="sng" strike="noStrike">
                        <a:solidFill>
                          <a:srgbClr val="0563C1"/>
                        </a:solidFill>
                        <a:effectLst/>
                        <a:latin typeface="맑은 고딕" panose="020B0503020000020004" pitchFamily="50" charset="-127"/>
                        <a:ea typeface="맑은 고딕" panose="020B0503020000020004" pitchFamily="50" charset="-127"/>
                      </a:endParaRPr>
                    </a:p>
                  </a:txBody>
                  <a:tcPr marL="3609" marR="3609" marT="3609" marB="0" anchor="ctr"/>
                </a:tc>
                <a:tc>
                  <a:txBody>
                    <a:bodyPr/>
                    <a:lstStyle/>
                    <a:p>
                      <a:pPr algn="l" fontAlgn="ctr"/>
                      <a:r>
                        <a:rPr lang="en-GB" sz="1600" b="1" u="none" strike="noStrike">
                          <a:effectLst/>
                        </a:rPr>
                        <a:t>Opinion Model for Mobile Online Gaming applications</a:t>
                      </a:r>
                      <a:endParaRPr lang="ko-KR" sz="1600" b="1" i="0" u="none" strike="noStrike">
                        <a:solidFill>
                          <a:srgbClr val="000066"/>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2"/>
                  </a:ext>
                </a:extLst>
              </a:tr>
              <a:tr h="254545">
                <a:tc>
                  <a:txBody>
                    <a:bodyPr/>
                    <a:lstStyle/>
                    <a:p>
                      <a:pPr algn="l" fontAlgn="ctr"/>
                      <a:r>
                        <a:rPr lang="en-GB" sz="1800" b="1" u="sng" strike="noStrike">
                          <a:effectLst/>
                          <a:hlinkClick r:id="rId6" tooltip="See more details"/>
                        </a:rPr>
                        <a:t>G.QoE-5G</a:t>
                      </a:r>
                      <a:endParaRPr lang="ko-KR" sz="1800" b="1" i="0" u="sng" strike="noStrike">
                        <a:solidFill>
                          <a:srgbClr val="0563C1"/>
                        </a:solidFill>
                        <a:effectLst/>
                        <a:latin typeface="맑은 고딕" panose="020B0503020000020004" pitchFamily="50" charset="-127"/>
                        <a:ea typeface="맑은 고딕" panose="020B0503020000020004" pitchFamily="50" charset="-127"/>
                      </a:endParaRPr>
                    </a:p>
                  </a:txBody>
                  <a:tcPr marL="3609" marR="3609" marT="3609" marB="0" anchor="ctr"/>
                </a:tc>
                <a:tc>
                  <a:txBody>
                    <a:bodyPr/>
                    <a:lstStyle/>
                    <a:p>
                      <a:pPr algn="l" fontAlgn="ctr"/>
                      <a:r>
                        <a:rPr lang="en-GB" sz="1600" b="1" u="none" strike="noStrike">
                          <a:effectLst/>
                        </a:rPr>
                        <a:t>QoE factors for new services in 5G networks</a:t>
                      </a:r>
                      <a:endParaRPr lang="ko-KR" sz="1600" b="1" i="0" u="none" strike="noStrike">
                        <a:solidFill>
                          <a:srgbClr val="000066"/>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3"/>
                  </a:ext>
                </a:extLst>
              </a:tr>
              <a:tr h="381817">
                <a:tc>
                  <a:txBody>
                    <a:bodyPr/>
                    <a:lstStyle/>
                    <a:p>
                      <a:pPr algn="l" fontAlgn="ctr"/>
                      <a:r>
                        <a:rPr lang="en-GB" sz="1800" b="1" u="sng" strike="noStrike">
                          <a:effectLst/>
                          <a:hlinkClick r:id="rId7" tooltip="See more details"/>
                        </a:rPr>
                        <a:t>G.QoE-AR</a:t>
                      </a:r>
                      <a:endParaRPr lang="ko-KR" sz="1800" b="1" i="0" u="sng" strike="noStrike">
                        <a:solidFill>
                          <a:srgbClr val="0563C1"/>
                        </a:solidFill>
                        <a:effectLst/>
                        <a:latin typeface="맑은 고딕" panose="020B0503020000020004" pitchFamily="50" charset="-127"/>
                        <a:ea typeface="맑은 고딕" panose="020B0503020000020004" pitchFamily="50" charset="-127"/>
                      </a:endParaRPr>
                    </a:p>
                  </a:txBody>
                  <a:tcPr marL="3609" marR="3609" marT="3609" marB="0" anchor="ctr"/>
                </a:tc>
                <a:tc>
                  <a:txBody>
                    <a:bodyPr/>
                    <a:lstStyle/>
                    <a:p>
                      <a:pPr algn="l" fontAlgn="ctr"/>
                      <a:r>
                        <a:rPr lang="en-GB" sz="1600" b="1" u="none" strike="noStrike" dirty="0">
                          <a:effectLst/>
                        </a:rPr>
                        <a:t>Quality of Experience (</a:t>
                      </a:r>
                      <a:r>
                        <a:rPr lang="en-GB" sz="1600" b="1" u="none" strike="noStrike" dirty="0" err="1">
                          <a:effectLst/>
                        </a:rPr>
                        <a:t>QoE</a:t>
                      </a:r>
                      <a:r>
                        <a:rPr lang="en-GB" sz="1600" b="1" u="none" strike="noStrike" dirty="0">
                          <a:effectLst/>
                        </a:rPr>
                        <a:t>) Influencing Factors for Augmented </a:t>
                      </a:r>
                    </a:p>
                    <a:p>
                      <a:pPr algn="l" fontAlgn="ctr"/>
                      <a:r>
                        <a:rPr lang="en-GB" sz="1600" b="1" u="none" strike="noStrike" dirty="0">
                          <a:effectLst/>
                        </a:rPr>
                        <a:t>Reality Services</a:t>
                      </a:r>
                      <a:endParaRPr lang="ko-KR" sz="1600" b="1" i="0" u="none" strike="noStrike" dirty="0">
                        <a:solidFill>
                          <a:srgbClr val="000066"/>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4"/>
                  </a:ext>
                </a:extLst>
              </a:tr>
              <a:tr h="169697">
                <a:tc>
                  <a:txBody>
                    <a:bodyPr/>
                    <a:lstStyle/>
                    <a:p>
                      <a:pPr algn="l" fontAlgn="ctr"/>
                      <a:r>
                        <a:rPr lang="en-GB" sz="1600" b="1" u="none" strike="noStrike">
                          <a:effectLst/>
                        </a:rPr>
                        <a:t>GSTR-5GQoE</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a:effectLst/>
                        </a:rPr>
                        <a:t>QoE requirements for 5G services</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5"/>
                  </a:ext>
                </a:extLst>
              </a:tr>
              <a:tr h="466666">
                <a:tc>
                  <a:txBody>
                    <a:bodyPr/>
                    <a:lstStyle/>
                    <a:p>
                      <a:pPr algn="l" fontAlgn="ctr"/>
                      <a:r>
                        <a:rPr lang="en-GB" sz="1600" b="1" u="none" strike="noStrike">
                          <a:effectLst/>
                        </a:rPr>
                        <a:t>SupplGQoECAT</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dirty="0" err="1">
                          <a:effectLst/>
                        </a:rPr>
                        <a:t>QoE</a:t>
                      </a:r>
                      <a:r>
                        <a:rPr lang="en-GB" sz="1600" b="1" u="none" strike="noStrike" dirty="0">
                          <a:effectLst/>
                        </a:rPr>
                        <a:t> influencing factors for high definition (HD) video customized </a:t>
                      </a:r>
                    </a:p>
                    <a:p>
                      <a:pPr algn="l" fontAlgn="ctr"/>
                      <a:r>
                        <a:rPr lang="en-GB" sz="1600" b="1" u="none" strike="noStrike" dirty="0">
                          <a:effectLst/>
                        </a:rPr>
                        <a:t>alerting tone (CAT) services</a:t>
                      </a:r>
                      <a:endParaRPr lang="ko-KR" sz="1600" b="1" i="0" u="none" strike="noStrike" dirty="0">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6"/>
                  </a:ext>
                </a:extLst>
              </a:tr>
              <a:tr h="332722">
                <a:tc>
                  <a:txBody>
                    <a:bodyPr/>
                    <a:lstStyle/>
                    <a:p>
                      <a:pPr algn="l" fontAlgn="ctr"/>
                      <a:r>
                        <a:rPr lang="en-GB" sz="1600" b="1" u="none" strike="noStrike">
                          <a:effectLst/>
                        </a:rPr>
                        <a:t>SupplGQoEMVV</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a:effectLst/>
                        </a:rPr>
                        <a:t>QoE influencing factors for Multi-View Video(MVV) services</a:t>
                      </a:r>
                      <a:endParaRPr lang="ko-KR" sz="1600" b="1" i="0" u="none" strike="noStrike">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7"/>
                  </a:ext>
                </a:extLst>
              </a:tr>
              <a:tr h="333485">
                <a:tc>
                  <a:txBody>
                    <a:bodyPr/>
                    <a:lstStyle/>
                    <a:p>
                      <a:pPr algn="l" fontAlgn="ctr"/>
                      <a:r>
                        <a:rPr lang="en-GB" sz="1600" b="1" u="none" strike="noStrike" dirty="0">
                          <a:effectLst/>
                        </a:rPr>
                        <a:t>G.1035</a:t>
                      </a:r>
                      <a:endParaRPr lang="ko-KR" sz="1600" b="1" i="0" u="none" strike="noStrike" dirty="0">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tc>
                  <a:txBody>
                    <a:bodyPr/>
                    <a:lstStyle/>
                    <a:p>
                      <a:pPr algn="l" fontAlgn="ctr"/>
                      <a:r>
                        <a:rPr lang="en-GB" sz="1600" b="1" u="none" strike="noStrike" dirty="0">
                          <a:effectLst/>
                        </a:rPr>
                        <a:t>Influencing factors on quality of experience for virtual reality </a:t>
                      </a:r>
                    </a:p>
                    <a:p>
                      <a:pPr algn="l" fontAlgn="ctr"/>
                      <a:r>
                        <a:rPr lang="en-GB" sz="1600" b="1" u="none" strike="noStrike" dirty="0">
                          <a:effectLst/>
                        </a:rPr>
                        <a:t>services</a:t>
                      </a:r>
                    </a:p>
                    <a:p>
                      <a:pPr algn="l" fontAlgn="ctr"/>
                      <a:endParaRPr lang="ko-KR" sz="1600" b="1" i="0" u="none" strike="noStrike" dirty="0">
                        <a:solidFill>
                          <a:srgbClr val="000000"/>
                        </a:solidFill>
                        <a:effectLst/>
                        <a:latin typeface="Verdana" panose="020B0604030504040204" pitchFamily="34" charset="0"/>
                        <a:ea typeface="맑은 고딕" panose="020B0503020000020004" pitchFamily="50" charset="-127"/>
                      </a:endParaRPr>
                    </a:p>
                  </a:txBody>
                  <a:tcPr marL="3609" marR="3609" marT="3609" marB="0" anchor="ctr"/>
                </a:tc>
                <a:extLst>
                  <a:ext uri="{0D108BD9-81ED-4DB2-BD59-A6C34878D82A}">
                    <a16:rowId xmlns:a16="http://schemas.microsoft.com/office/drawing/2014/main" val="10008"/>
                  </a:ext>
                </a:extLst>
              </a:tr>
            </a:tbl>
          </a:graphicData>
        </a:graphic>
      </p:graphicFrame>
      <p:sp>
        <p:nvSpPr>
          <p:cNvPr id="3" name="슬라이드 번호 개체 틀 2"/>
          <p:cNvSpPr>
            <a:spLocks noGrp="1"/>
          </p:cNvSpPr>
          <p:nvPr>
            <p:ph type="sldNum" sz="quarter" idx="12"/>
          </p:nvPr>
        </p:nvSpPr>
        <p:spPr/>
        <p:txBody>
          <a:bodyPr/>
          <a:lstStyle/>
          <a:p>
            <a:fld id="{8B08D0BC-27B5-4771-8107-B9935C943F8D}" type="slidenum">
              <a:rPr lang="ko-KR" altLang="en-US" smtClean="0"/>
              <a:pPr/>
              <a:t>11</a:t>
            </a:fld>
            <a:endParaRPr lang="ko-KR" altLang="en-US"/>
          </a:p>
        </p:txBody>
      </p:sp>
    </p:spTree>
    <p:custDataLst>
      <p:tags r:id="rId1"/>
    </p:custDataLst>
    <p:extLst>
      <p:ext uri="{BB962C8B-B14F-4D97-AF65-F5344CB8AC3E}">
        <p14:creationId xmlns:p14="http://schemas.microsoft.com/office/powerpoint/2010/main" val="390161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23528" y="908720"/>
            <a:ext cx="8280920" cy="2616101"/>
          </a:xfrm>
          <a:prstGeom prst="rect">
            <a:avLst/>
          </a:prstGeom>
          <a:noFill/>
        </p:spPr>
        <p:txBody>
          <a:bodyPr wrap="square" rtlCol="0">
            <a:spAutoFit/>
          </a:bodyPr>
          <a:lstStyle/>
          <a:p>
            <a:r>
              <a:rPr lang="en-US" altLang="ko-KR" sz="2400" b="1" dirty="0">
                <a:solidFill>
                  <a:srgbClr val="FF0000"/>
                </a:solidFill>
              </a:rPr>
              <a:t>Some open work items of ITU-T SG12 Question 14 </a:t>
            </a:r>
            <a:br>
              <a:rPr lang="en-US" altLang="ko-KR" sz="2400" b="1" dirty="0">
                <a:solidFill>
                  <a:srgbClr val="FF0000"/>
                </a:solidFill>
              </a:rPr>
            </a:br>
            <a:r>
              <a:rPr lang="en-US" altLang="ko-KR" sz="2400" b="1" dirty="0"/>
              <a:t>(Rapporteurs: </a:t>
            </a:r>
            <a:r>
              <a:rPr lang="en-US" altLang="ko-KR" sz="2400" b="1" dirty="0" err="1"/>
              <a:t>Jörgen</a:t>
            </a:r>
            <a:r>
              <a:rPr lang="en-US" altLang="ko-KR" sz="2400" b="1" dirty="0"/>
              <a:t> Gustafsson, Alexander Raake)</a:t>
            </a:r>
          </a:p>
          <a:p>
            <a:endParaRPr lang="en-US" altLang="ko-KR" sz="2400" b="1" dirty="0"/>
          </a:p>
          <a:p>
            <a:pPr marL="285750" indent="-285750">
              <a:buFont typeface="Arial" panose="020B0604020202020204" pitchFamily="34" charset="0"/>
              <a:buChar char="•"/>
            </a:pPr>
            <a:br>
              <a:rPr lang="en-US" altLang="ko-KR" sz="2000" b="1" dirty="0"/>
            </a:br>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B6EFE6D4-16D5-4CAD-932D-4E16A13D16E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graphicFrame>
        <p:nvGraphicFramePr>
          <p:cNvPr id="5" name="표 4"/>
          <p:cNvGraphicFramePr>
            <a:graphicFrameLocks noGrp="1"/>
          </p:cNvGraphicFramePr>
          <p:nvPr>
            <p:extLst>
              <p:ext uri="{D42A27DB-BD31-4B8C-83A1-F6EECF244321}">
                <p14:modId xmlns:p14="http://schemas.microsoft.com/office/powerpoint/2010/main" val="3519555013"/>
              </p:ext>
            </p:extLst>
          </p:nvPr>
        </p:nvGraphicFramePr>
        <p:xfrm>
          <a:off x="380728" y="1908770"/>
          <a:ext cx="8147248" cy="4450273"/>
        </p:xfrm>
        <a:graphic>
          <a:graphicData uri="http://schemas.openxmlformats.org/drawingml/2006/table">
            <a:tbl>
              <a:tblPr firstRow="1" firstCol="1" bandRow="1">
                <a:tableStyleId>{5C22544A-7EE6-4342-B048-85BDC9FD1C3A}</a:tableStyleId>
              </a:tblPr>
              <a:tblGrid>
                <a:gridCol w="1378496">
                  <a:extLst>
                    <a:ext uri="{9D8B030D-6E8A-4147-A177-3AD203B41FA5}">
                      <a16:colId xmlns:a16="http://schemas.microsoft.com/office/drawing/2014/main" val="20000"/>
                    </a:ext>
                  </a:extLst>
                </a:gridCol>
                <a:gridCol w="6768752">
                  <a:extLst>
                    <a:ext uri="{9D8B030D-6E8A-4147-A177-3AD203B41FA5}">
                      <a16:colId xmlns:a16="http://schemas.microsoft.com/office/drawing/2014/main" val="20001"/>
                    </a:ext>
                  </a:extLst>
                </a:gridCol>
              </a:tblGrid>
              <a:tr h="254742">
                <a:tc>
                  <a:txBody>
                    <a:bodyPr/>
                    <a:lstStyle/>
                    <a:p>
                      <a:pPr>
                        <a:lnSpc>
                          <a:spcPct val="107000"/>
                        </a:lnSpc>
                        <a:spcBef>
                          <a:spcPts val="600"/>
                        </a:spcBef>
                        <a:spcAft>
                          <a:spcPts val="0"/>
                        </a:spcAft>
                      </a:pPr>
                      <a:r>
                        <a:rPr lang="en-GB" sz="1600" b="1" dirty="0">
                          <a:effectLst/>
                        </a:rPr>
                        <a:t>Work item</a:t>
                      </a:r>
                      <a:endParaRPr lang="ko-KR" sz="28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tc>
                  <a:txBody>
                    <a:bodyPr/>
                    <a:lstStyle/>
                    <a:p>
                      <a:pPr>
                        <a:lnSpc>
                          <a:spcPct val="107000"/>
                        </a:lnSpc>
                        <a:spcBef>
                          <a:spcPts val="600"/>
                        </a:spcBef>
                        <a:spcAft>
                          <a:spcPts val="0"/>
                        </a:spcAft>
                      </a:pPr>
                      <a:r>
                        <a:rPr lang="en-GB" sz="1600" b="1">
                          <a:effectLst/>
                        </a:rPr>
                        <a:t>Subject / Title</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0"/>
                  </a:ext>
                </a:extLst>
              </a:tr>
              <a:tr h="254742">
                <a:tc>
                  <a:txBody>
                    <a:bodyPr/>
                    <a:lstStyle/>
                    <a:p>
                      <a:pPr>
                        <a:lnSpc>
                          <a:spcPct val="107000"/>
                        </a:lnSpc>
                        <a:spcBef>
                          <a:spcPts val="600"/>
                        </a:spcBef>
                        <a:spcAft>
                          <a:spcPts val="0"/>
                        </a:spcAft>
                      </a:pPr>
                      <a:r>
                        <a:rPr lang="en-GB" sz="1600" b="1" u="sng">
                          <a:effectLst/>
                          <a:hlinkClick r:id="rId4" tooltip="See more details"/>
                        </a:rPr>
                        <a:t>P.120X.GUIDE</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solidFill>
                      <a:schemeClr val="accent1">
                        <a:lumMod val="20000"/>
                        <a:lumOff val="80000"/>
                      </a:schemeClr>
                    </a:solidFill>
                  </a:tcPr>
                </a:tc>
                <a:tc>
                  <a:txBody>
                    <a:bodyPr/>
                    <a:lstStyle/>
                    <a:p>
                      <a:pPr>
                        <a:lnSpc>
                          <a:spcPct val="107000"/>
                        </a:lnSpc>
                        <a:spcBef>
                          <a:spcPts val="600"/>
                        </a:spcBef>
                        <a:spcAft>
                          <a:spcPts val="0"/>
                        </a:spcAft>
                      </a:pPr>
                      <a:r>
                        <a:rPr lang="en-GB" sz="1600" b="1">
                          <a:effectLst/>
                        </a:rPr>
                        <a:t>Guidance for the use of P.1201 and P.1202 in operational contexts</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1"/>
                  </a:ext>
                </a:extLst>
              </a:tr>
              <a:tr h="494445">
                <a:tc>
                  <a:txBody>
                    <a:bodyPr/>
                    <a:lstStyle/>
                    <a:p>
                      <a:pPr>
                        <a:lnSpc>
                          <a:spcPct val="107000"/>
                        </a:lnSpc>
                        <a:spcBef>
                          <a:spcPts val="600"/>
                        </a:spcBef>
                        <a:spcAft>
                          <a:spcPts val="0"/>
                        </a:spcAft>
                      </a:pPr>
                      <a:r>
                        <a:rPr lang="en-GB" sz="1600" b="1" u="sng">
                          <a:effectLst/>
                          <a:hlinkClick r:id="rId5" tooltip="See more details"/>
                        </a:rPr>
                        <a:t>P.1204.1</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solidFill>
                      <a:schemeClr val="accent1">
                        <a:lumMod val="20000"/>
                        <a:lumOff val="80000"/>
                      </a:schemeClr>
                    </a:solidFill>
                  </a:tcPr>
                </a:tc>
                <a:tc>
                  <a:txBody>
                    <a:bodyPr/>
                    <a:lstStyle/>
                    <a:p>
                      <a:pPr>
                        <a:lnSpc>
                          <a:spcPct val="107000"/>
                        </a:lnSpc>
                        <a:spcBef>
                          <a:spcPts val="600"/>
                        </a:spcBef>
                        <a:spcAft>
                          <a:spcPts val="0"/>
                        </a:spcAft>
                      </a:pPr>
                      <a:r>
                        <a:rPr lang="en-GB" sz="1600" b="1" dirty="0">
                          <a:effectLst/>
                        </a:rPr>
                        <a:t>Video quality assessment of streaming services over reliable transport for resolutions up to 4K with access to transport information</a:t>
                      </a:r>
                      <a:endParaRPr lang="ko-KR" sz="28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2"/>
                  </a:ext>
                </a:extLst>
              </a:tr>
              <a:tr h="494445">
                <a:tc>
                  <a:txBody>
                    <a:bodyPr/>
                    <a:lstStyle/>
                    <a:p>
                      <a:pPr>
                        <a:lnSpc>
                          <a:spcPct val="107000"/>
                        </a:lnSpc>
                        <a:spcBef>
                          <a:spcPts val="600"/>
                        </a:spcBef>
                        <a:spcAft>
                          <a:spcPts val="0"/>
                        </a:spcAft>
                      </a:pPr>
                      <a:r>
                        <a:rPr lang="en-GB" sz="1600" b="1" u="sng" dirty="0">
                          <a:effectLst/>
                          <a:hlinkClick r:id="rId6" tooltip="See more details"/>
                        </a:rPr>
                        <a:t>P.1204.2</a:t>
                      </a:r>
                      <a:endParaRPr lang="ko-KR" sz="28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solidFill>
                      <a:schemeClr val="accent1">
                        <a:lumMod val="20000"/>
                        <a:lumOff val="80000"/>
                      </a:schemeClr>
                    </a:solidFill>
                  </a:tcPr>
                </a:tc>
                <a:tc>
                  <a:txBody>
                    <a:bodyPr/>
                    <a:lstStyle/>
                    <a:p>
                      <a:pPr>
                        <a:lnSpc>
                          <a:spcPct val="107000"/>
                        </a:lnSpc>
                        <a:spcBef>
                          <a:spcPts val="600"/>
                        </a:spcBef>
                        <a:spcAft>
                          <a:spcPts val="0"/>
                        </a:spcAft>
                      </a:pPr>
                      <a:r>
                        <a:rPr lang="en-GB" sz="1600" b="1" dirty="0">
                          <a:effectLst/>
                        </a:rPr>
                        <a:t>Video quality assessment of streaming services over reliable transport for resolutions up to 4K with access to video frame information</a:t>
                      </a:r>
                      <a:endParaRPr lang="ko-KR" sz="28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3"/>
                  </a:ext>
                </a:extLst>
              </a:tr>
              <a:tr h="254742">
                <a:tc>
                  <a:txBody>
                    <a:bodyPr/>
                    <a:lstStyle/>
                    <a:p>
                      <a:pPr marL="0" algn="l" defTabSz="914400" rtl="0" eaLnBrk="1" latinLnBrk="1" hangingPunct="1">
                        <a:lnSpc>
                          <a:spcPct val="107000"/>
                        </a:lnSpc>
                        <a:spcBef>
                          <a:spcPts val="600"/>
                        </a:spcBef>
                        <a:spcAft>
                          <a:spcPts val="0"/>
                        </a:spcAft>
                      </a:pPr>
                      <a:r>
                        <a:rPr lang="de-DE" altLang="ko-KR" sz="1600" b="1" u="sng" kern="1200" dirty="0">
                          <a:solidFill>
                            <a:srgbClr val="0432FF"/>
                          </a:solidFill>
                          <a:effectLst/>
                          <a:latin typeface="+mn-lt"/>
                          <a:ea typeface="+mn-ea"/>
                          <a:cs typeface="+mn-cs"/>
                        </a:rPr>
                        <a:t>P.1204.X Codec </a:t>
                      </a:r>
                      <a:r>
                        <a:rPr lang="de-DE" altLang="ko-KR" sz="1600" b="1" u="sng" kern="1200" dirty="0" err="1">
                          <a:solidFill>
                            <a:srgbClr val="0432FF"/>
                          </a:solidFill>
                          <a:effectLst/>
                          <a:latin typeface="+mn-lt"/>
                          <a:ea typeface="+mn-ea"/>
                          <a:cs typeface="+mn-cs"/>
                        </a:rPr>
                        <a:t>extension</a:t>
                      </a:r>
                      <a:endParaRPr lang="ko-KR" altLang="en-US" sz="1600" b="1" u="sng" kern="1200" dirty="0">
                        <a:solidFill>
                          <a:srgbClr val="0432FF"/>
                        </a:solidFill>
                        <a:effectLst/>
                        <a:latin typeface="+mn-lt"/>
                        <a:ea typeface="+mn-ea"/>
                        <a:cs typeface="+mn-cs"/>
                      </a:endParaRPr>
                    </a:p>
                  </a:txBody>
                  <a:tcPr marL="9525" marR="9525" marT="9525" marB="9525" anchor="ctr">
                    <a:solidFill>
                      <a:schemeClr val="accent1">
                        <a:lumMod val="20000"/>
                        <a:lumOff val="80000"/>
                      </a:schemeClr>
                    </a:solidFill>
                  </a:tcPr>
                </a:tc>
                <a:tc>
                  <a:txBody>
                    <a:bodyPr/>
                    <a:lstStyle/>
                    <a:p>
                      <a:pPr marL="0" marR="0" lvl="0" indent="0" algn="l" defTabSz="914400" rtl="0" eaLnBrk="1" fontAlgn="auto" latinLnBrk="1" hangingPunct="1">
                        <a:lnSpc>
                          <a:spcPct val="107000"/>
                        </a:lnSpc>
                        <a:spcBef>
                          <a:spcPts val="60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mn-lt"/>
                          <a:ea typeface="+mn-ea"/>
                          <a:cs typeface="+mn-cs"/>
                        </a:rPr>
                        <a:t>Extending P.1204.3, P.1204.4 and P.1204.5 models to AV1 video coding</a:t>
                      </a:r>
                      <a:endParaRPr kumimoji="0" lang="ko-KR" altLang="en-US" sz="28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4001443627"/>
                  </a:ext>
                </a:extLst>
              </a:tr>
              <a:tr h="254742">
                <a:tc>
                  <a:txBody>
                    <a:bodyPr/>
                    <a:lstStyle/>
                    <a:p>
                      <a:pPr>
                        <a:lnSpc>
                          <a:spcPct val="107000"/>
                        </a:lnSpc>
                        <a:spcBef>
                          <a:spcPts val="600"/>
                        </a:spcBef>
                        <a:spcAft>
                          <a:spcPts val="0"/>
                        </a:spcAft>
                      </a:pPr>
                      <a:r>
                        <a:rPr lang="en-GB" sz="1600" b="1" u="sng">
                          <a:effectLst/>
                          <a:hlinkClick r:id="rId7" tooltip="See more details"/>
                        </a:rPr>
                        <a:t>P.BBQCG</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solidFill>
                      <a:schemeClr val="accent1">
                        <a:lumMod val="20000"/>
                        <a:lumOff val="80000"/>
                      </a:schemeClr>
                    </a:solidFill>
                  </a:tcPr>
                </a:tc>
                <a:tc>
                  <a:txBody>
                    <a:bodyPr/>
                    <a:lstStyle/>
                    <a:p>
                      <a:pPr>
                        <a:lnSpc>
                          <a:spcPct val="107000"/>
                        </a:lnSpc>
                        <a:spcBef>
                          <a:spcPts val="600"/>
                        </a:spcBef>
                        <a:spcAft>
                          <a:spcPts val="0"/>
                        </a:spcAft>
                      </a:pPr>
                      <a:r>
                        <a:rPr lang="en-GB" sz="1600" b="1" dirty="0">
                          <a:effectLst/>
                        </a:rPr>
                        <a:t>Parametric bitstream-based Quality Assessment of Cloud Gaming Services</a:t>
                      </a:r>
                      <a:endParaRPr lang="ko-KR" sz="28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4"/>
                  </a:ext>
                </a:extLst>
              </a:tr>
              <a:tr h="254742">
                <a:tc>
                  <a:txBody>
                    <a:bodyPr/>
                    <a:lstStyle/>
                    <a:p>
                      <a:pPr>
                        <a:lnSpc>
                          <a:spcPct val="107000"/>
                        </a:lnSpc>
                        <a:spcBef>
                          <a:spcPts val="600"/>
                        </a:spcBef>
                        <a:spcAft>
                          <a:spcPts val="0"/>
                        </a:spcAft>
                      </a:pPr>
                      <a:r>
                        <a:rPr lang="en-GB" sz="1600" b="1" u="sng">
                          <a:effectLst/>
                          <a:hlinkClick r:id="rId8" tooltip="See more details"/>
                        </a:rPr>
                        <a:t>P.DiAQoSE</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solidFill>
                      <a:schemeClr val="accent1">
                        <a:lumMod val="20000"/>
                        <a:lumOff val="80000"/>
                      </a:schemeClr>
                    </a:solidFill>
                  </a:tcPr>
                </a:tc>
                <a:tc>
                  <a:txBody>
                    <a:bodyPr/>
                    <a:lstStyle/>
                    <a:p>
                      <a:pPr>
                        <a:lnSpc>
                          <a:spcPct val="107000"/>
                        </a:lnSpc>
                        <a:spcBef>
                          <a:spcPts val="600"/>
                        </a:spcBef>
                        <a:spcAft>
                          <a:spcPts val="0"/>
                        </a:spcAft>
                      </a:pPr>
                      <a:r>
                        <a:rPr lang="en-GB" sz="1600" b="1">
                          <a:effectLst/>
                        </a:rPr>
                        <a:t>Diagnostic assessment of QoS and QoE for adaptive video streaming sessions</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5"/>
                  </a:ext>
                </a:extLst>
              </a:tr>
              <a:tr h="494445">
                <a:tc>
                  <a:txBody>
                    <a:bodyPr/>
                    <a:lstStyle/>
                    <a:p>
                      <a:pPr>
                        <a:lnSpc>
                          <a:spcPct val="107000"/>
                        </a:lnSpc>
                        <a:spcBef>
                          <a:spcPts val="600"/>
                        </a:spcBef>
                        <a:spcAft>
                          <a:spcPts val="0"/>
                        </a:spcAft>
                      </a:pPr>
                      <a:r>
                        <a:rPr lang="en-GB" sz="1600" b="1" u="sng">
                          <a:effectLst/>
                          <a:hlinkClick r:id="rId9" tooltip="See more details"/>
                        </a:rPr>
                        <a:t>P.MOSQUITO</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solidFill>
                      <a:schemeClr val="accent1">
                        <a:lumMod val="20000"/>
                        <a:lumOff val="80000"/>
                      </a:schemeClr>
                    </a:solidFill>
                  </a:tcPr>
                </a:tc>
                <a:tc>
                  <a:txBody>
                    <a:bodyPr/>
                    <a:lstStyle/>
                    <a:p>
                      <a:pPr>
                        <a:lnSpc>
                          <a:spcPct val="107000"/>
                        </a:lnSpc>
                        <a:spcBef>
                          <a:spcPts val="600"/>
                        </a:spcBef>
                        <a:spcAft>
                          <a:spcPts val="0"/>
                        </a:spcAft>
                      </a:pPr>
                      <a:r>
                        <a:rPr lang="en-GB" sz="1600" b="1">
                          <a:effectLst/>
                        </a:rPr>
                        <a:t>Subjective test methodology for assessing impact of adaptive streaming effects on longer-term Quality of Experience (MOS) and quitting (for objective model development)</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6"/>
                  </a:ext>
                </a:extLst>
              </a:tr>
              <a:tr h="494445">
                <a:tc>
                  <a:txBody>
                    <a:bodyPr/>
                    <a:lstStyle/>
                    <a:p>
                      <a:pPr>
                        <a:lnSpc>
                          <a:spcPct val="107000"/>
                        </a:lnSpc>
                        <a:spcBef>
                          <a:spcPts val="600"/>
                        </a:spcBef>
                        <a:spcAft>
                          <a:spcPts val="0"/>
                        </a:spcAft>
                      </a:pPr>
                      <a:r>
                        <a:rPr lang="en-GB" sz="1600" b="1" u="sng">
                          <a:effectLst/>
                          <a:hlinkClick r:id="rId10" tooltip="See more details"/>
                        </a:rPr>
                        <a:t>P.NAMS-ph2</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solidFill>
                      <a:schemeClr val="accent1">
                        <a:lumMod val="20000"/>
                        <a:lumOff val="80000"/>
                      </a:schemeClr>
                    </a:solidFill>
                  </a:tcPr>
                </a:tc>
                <a:tc>
                  <a:txBody>
                    <a:bodyPr/>
                    <a:lstStyle/>
                    <a:p>
                      <a:pPr>
                        <a:lnSpc>
                          <a:spcPct val="107000"/>
                        </a:lnSpc>
                        <a:spcBef>
                          <a:spcPts val="600"/>
                        </a:spcBef>
                        <a:spcAft>
                          <a:spcPts val="0"/>
                        </a:spcAft>
                      </a:pPr>
                      <a:r>
                        <a:rPr lang="en-GB" sz="1600" b="1">
                          <a:effectLst/>
                        </a:rPr>
                        <a:t>Parametric Non-intrusive Bitstream Assessment for High Efficiency Video Coding (HEVC) and 4K Media Streaming Quality over UDP</a:t>
                      </a:r>
                      <a:endParaRPr lang="ko-KR" sz="2800" b="1">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7"/>
                  </a:ext>
                </a:extLst>
              </a:tr>
              <a:tr h="494445">
                <a:tc>
                  <a:txBody>
                    <a:bodyPr/>
                    <a:lstStyle/>
                    <a:p>
                      <a:pPr>
                        <a:lnSpc>
                          <a:spcPct val="107000"/>
                        </a:lnSpc>
                        <a:spcBef>
                          <a:spcPts val="600"/>
                        </a:spcBef>
                        <a:spcAft>
                          <a:spcPts val="0"/>
                        </a:spcAft>
                      </a:pPr>
                      <a:r>
                        <a:rPr lang="en-GB" sz="1600" b="1" u="sng" dirty="0">
                          <a:effectLst/>
                          <a:hlinkClick r:id="rId11" tooltip="See more details"/>
                        </a:rPr>
                        <a:t>P.NATS-ph3</a:t>
                      </a:r>
                      <a:endParaRPr lang="ko-KR" sz="28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solidFill>
                      <a:schemeClr val="accent1">
                        <a:lumMod val="20000"/>
                        <a:lumOff val="80000"/>
                      </a:schemeClr>
                    </a:solidFill>
                  </a:tcPr>
                </a:tc>
                <a:tc>
                  <a:txBody>
                    <a:bodyPr/>
                    <a:lstStyle/>
                    <a:p>
                      <a:pPr>
                        <a:lnSpc>
                          <a:spcPct val="107000"/>
                        </a:lnSpc>
                        <a:spcBef>
                          <a:spcPts val="600"/>
                        </a:spcBef>
                        <a:spcAft>
                          <a:spcPts val="0"/>
                        </a:spcAft>
                      </a:pPr>
                      <a:r>
                        <a:rPr lang="en-GB" sz="1600" b="1" dirty="0">
                          <a:effectLst/>
                        </a:rPr>
                        <a:t>Quality integration module for adaptive video streaming </a:t>
                      </a:r>
                      <a:r>
                        <a:rPr lang="en-GB" sz="1600" b="1" dirty="0" err="1">
                          <a:effectLst/>
                        </a:rPr>
                        <a:t>QoE</a:t>
                      </a:r>
                      <a:r>
                        <a:rPr lang="en-GB" sz="1600" b="1" dirty="0">
                          <a:effectLst/>
                        </a:rPr>
                        <a:t> in the context of P.120X-Recommendation series</a:t>
                      </a:r>
                      <a:endParaRPr lang="ko-KR" sz="2800" b="1" dirty="0">
                        <a:effectLst/>
                        <a:latin typeface="Times New Roman" panose="02020603050405020304" pitchFamily="18" charset="0"/>
                        <a:ea typeface="SimSun" panose="02010600030101010101" pitchFamily="2" charset="-122"/>
                        <a:cs typeface="Arial" panose="020B0604020202020204" pitchFamily="34" charset="0"/>
                      </a:endParaRPr>
                    </a:p>
                  </a:txBody>
                  <a:tcPr marL="9525" marR="9525" marT="9525" marB="9525" anchor="ctr"/>
                </a:tc>
                <a:extLst>
                  <a:ext uri="{0D108BD9-81ED-4DB2-BD59-A6C34878D82A}">
                    <a16:rowId xmlns:a16="http://schemas.microsoft.com/office/drawing/2014/main" val="10008"/>
                  </a:ext>
                </a:extLst>
              </a:tr>
            </a:tbl>
          </a:graphicData>
        </a:graphic>
      </p:graphicFrame>
      <p:sp>
        <p:nvSpPr>
          <p:cNvPr id="3" name="슬라이드 번호 개체 틀 2"/>
          <p:cNvSpPr>
            <a:spLocks noGrp="1"/>
          </p:cNvSpPr>
          <p:nvPr>
            <p:ph type="sldNum" sz="quarter" idx="12"/>
          </p:nvPr>
        </p:nvSpPr>
        <p:spPr/>
        <p:txBody>
          <a:bodyPr/>
          <a:lstStyle/>
          <a:p>
            <a:fld id="{8B08D0BC-27B5-4771-8107-B9935C943F8D}" type="slidenum">
              <a:rPr lang="ko-KR" altLang="en-US" smtClean="0"/>
              <a:pPr/>
              <a:t>12</a:t>
            </a:fld>
            <a:endParaRPr lang="ko-KR" altLang="en-US"/>
          </a:p>
        </p:txBody>
      </p:sp>
    </p:spTree>
    <p:custDataLst>
      <p:tags r:id="rId1"/>
    </p:custDataLst>
    <p:extLst>
      <p:ext uri="{BB962C8B-B14F-4D97-AF65-F5344CB8AC3E}">
        <p14:creationId xmlns:p14="http://schemas.microsoft.com/office/powerpoint/2010/main" val="3267606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3785652"/>
          </a:xfrm>
          <a:prstGeom prst="rect">
            <a:avLst/>
          </a:prstGeom>
          <a:noFill/>
        </p:spPr>
        <p:txBody>
          <a:bodyPr wrap="square" rtlCol="0">
            <a:spAutoFit/>
          </a:bodyPr>
          <a:lstStyle/>
          <a:p>
            <a:r>
              <a:rPr lang="en-US" altLang="ko-KR" sz="2400" b="1" dirty="0">
                <a:solidFill>
                  <a:srgbClr val="FF0000"/>
                </a:solidFill>
              </a:rPr>
              <a:t>Some work items of ITU-T SG12 Question 19 </a:t>
            </a:r>
            <a:br>
              <a:rPr lang="en-US" altLang="ko-KR" sz="2400" b="1" dirty="0">
                <a:solidFill>
                  <a:srgbClr val="FF0000"/>
                </a:solidFill>
              </a:rPr>
            </a:br>
            <a:r>
              <a:rPr lang="en-US" altLang="ko-KR" sz="2400" b="1" dirty="0"/>
              <a:t>(Rapporteurs: </a:t>
            </a:r>
            <a:r>
              <a:rPr lang="en-US" altLang="ko-KR" sz="2400" b="1" dirty="0" err="1"/>
              <a:t>Chulhee</a:t>
            </a:r>
            <a:r>
              <a:rPr lang="en-US" altLang="ko-KR" sz="2400" b="1" dirty="0"/>
              <a:t> Lee, </a:t>
            </a:r>
            <a:r>
              <a:rPr lang="en-US" altLang="ko-KR" sz="2400" b="1" dirty="0" err="1"/>
              <a:t>Quan</a:t>
            </a:r>
            <a:r>
              <a:rPr lang="en-US" altLang="ko-KR" sz="2400" b="1" dirty="0"/>
              <a:t> Huynh-Thu)</a:t>
            </a:r>
          </a:p>
          <a:p>
            <a:pPr marL="285750" indent="-285750">
              <a:buFont typeface="Arial" panose="020B0604020202020204" pitchFamily="34" charset="0"/>
              <a:buChar char="•"/>
            </a:pPr>
            <a:r>
              <a:rPr lang="en-US" altLang="ko-KR" sz="2400" b="1" dirty="0" err="1"/>
              <a:t>J.noref</a:t>
            </a:r>
            <a:r>
              <a:rPr lang="en-US" altLang="ko-KR" sz="2400" b="1" dirty="0"/>
              <a:t>: Perceptual video quality measurement techniques for digital cable television in the absence of a reference</a:t>
            </a:r>
          </a:p>
          <a:p>
            <a:pPr marL="285750" indent="-285750">
              <a:buFont typeface="Arial" panose="020B0604020202020204" pitchFamily="34" charset="0"/>
              <a:buChar char="•"/>
            </a:pPr>
            <a:r>
              <a:rPr lang="en-US" altLang="ko-KR" sz="2400" b="1" dirty="0" err="1"/>
              <a:t>J.op-tr</a:t>
            </a:r>
            <a:r>
              <a:rPr lang="en-US" altLang="ko-KR" sz="2400" b="1" dirty="0"/>
              <a:t>: Methods for Optimizing Bitrates and Transmission Resolution by Considering Display Characteristics and Available Bandwidth</a:t>
            </a:r>
          </a:p>
          <a:p>
            <a:pPr marL="285750" indent="-285750">
              <a:buFont typeface="Arial" panose="020B0604020202020204" pitchFamily="34" charset="0"/>
              <a:buChar char="•"/>
            </a:pPr>
            <a:r>
              <a:rPr lang="en-US" altLang="ko-KR" sz="2400" b="1" dirty="0" err="1"/>
              <a:t>J.src-vq</a:t>
            </a:r>
            <a:r>
              <a:rPr lang="en-US" altLang="ko-KR" sz="2400" b="1" dirty="0"/>
              <a:t>: Objective Assessment Methods for Source Video Quality at the Headend</a:t>
            </a:r>
          </a:p>
          <a:p>
            <a:pPr marL="285750" indent="-285750">
              <a:buFont typeface="Arial" panose="020B0604020202020204" pitchFamily="34" charset="0"/>
              <a:buChar char="•"/>
            </a:pPr>
            <a:r>
              <a:rPr lang="en-US" altLang="ko-KR" sz="2400" b="1" dirty="0" err="1"/>
              <a:t>J.q-uhd</a:t>
            </a:r>
            <a:r>
              <a:rPr lang="en-US" altLang="ko-KR" sz="2400" b="1" dirty="0"/>
              <a:t>: Quality measurement methods for UHD services</a:t>
            </a:r>
            <a:endParaRPr lang="ko-KR" altLang="en-US" dirty="0"/>
          </a:p>
        </p:txBody>
      </p:sp>
      <p:sp>
        <p:nvSpPr>
          <p:cNvPr id="8" name="RS_Classification_Standard">
            <a:extLst>
              <a:ext uri="{FF2B5EF4-FFF2-40B4-BE49-F238E27FC236}">
                <a16:creationId xmlns:a16="http://schemas.microsoft.com/office/drawing/2014/main" id="{04ACF733-923D-4F80-B62C-89669C2E0B64}"/>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13</a:t>
            </a:fld>
            <a:endParaRPr lang="ko-KR" altLang="en-US"/>
          </a:p>
        </p:txBody>
      </p:sp>
    </p:spTree>
    <p:custDataLst>
      <p:tags r:id="rId1"/>
    </p:custDataLst>
    <p:extLst>
      <p:ext uri="{BB962C8B-B14F-4D97-AF65-F5344CB8AC3E}">
        <p14:creationId xmlns:p14="http://schemas.microsoft.com/office/powerpoint/2010/main" val="152047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709127" y="1412776"/>
            <a:ext cx="8280920" cy="4524315"/>
          </a:xfrm>
          <a:prstGeom prst="rect">
            <a:avLst/>
          </a:prstGeom>
          <a:noFill/>
        </p:spPr>
        <p:txBody>
          <a:bodyPr wrap="square" rtlCol="0">
            <a:spAutoFit/>
          </a:bodyPr>
          <a:lstStyle/>
          <a:p>
            <a:r>
              <a:rPr lang="en-US" altLang="ko-KR" sz="2400" b="1" dirty="0">
                <a:solidFill>
                  <a:srgbClr val="FF0000"/>
                </a:solidFill>
              </a:rPr>
              <a:t>2022 ITU-R SG6 Meeting Schedules:</a:t>
            </a:r>
          </a:p>
          <a:p>
            <a:pPr marL="342900" indent="-342900">
              <a:buFont typeface="Arial" panose="020B0604020202020204" pitchFamily="34" charset="0"/>
              <a:buChar char="•"/>
            </a:pPr>
            <a:r>
              <a:rPr lang="en-US" altLang="ko-KR" sz="2400" b="1" dirty="0"/>
              <a:t>7-18 March 2022 (planned)</a:t>
            </a:r>
          </a:p>
          <a:p>
            <a:endParaRPr lang="en-US" altLang="ko-KR" sz="2400" b="1" dirty="0">
              <a:solidFill>
                <a:srgbClr val="FF0000"/>
              </a:solidFill>
            </a:endParaRPr>
          </a:p>
          <a:p>
            <a:r>
              <a:rPr lang="en-US" altLang="ko-KR" sz="2400" b="1" dirty="0">
                <a:solidFill>
                  <a:srgbClr val="FF0000"/>
                </a:solidFill>
              </a:rPr>
              <a:t>2022 ITU-T SG12 Meeting Schedules:</a:t>
            </a:r>
          </a:p>
          <a:p>
            <a:pPr marL="342900" indent="-342900">
              <a:buFont typeface="Arial" panose="020B0604020202020204" pitchFamily="34" charset="0"/>
              <a:buChar char="•"/>
            </a:pPr>
            <a:r>
              <a:rPr lang="en-US" altLang="ko-KR" sz="2400" b="1" dirty="0"/>
              <a:t>7-17 June 2022 (Geneva, planned)</a:t>
            </a:r>
          </a:p>
          <a:p>
            <a:pPr marL="342900" indent="-342900">
              <a:buFont typeface="Arial" panose="020B0604020202020204" pitchFamily="34" charset="0"/>
              <a:buChar char="•"/>
            </a:pPr>
            <a:endParaRPr lang="en-US" altLang="ko-KR" sz="2400" b="1" dirty="0"/>
          </a:p>
          <a:p>
            <a:endParaRPr lang="en-US" altLang="ko-KR" sz="2400" b="1" dirty="0">
              <a:solidFill>
                <a:srgbClr val="FF0000"/>
              </a:solidFill>
            </a:endParaRPr>
          </a:p>
          <a:p>
            <a:endParaRPr lang="en-US" altLang="ko-KR" sz="2400" b="1" dirty="0"/>
          </a:p>
          <a:p>
            <a:pPr marL="285750" indent="-285750">
              <a:buFont typeface="Arial" panose="020B0604020202020204" pitchFamily="34" charset="0"/>
              <a:buChar char="•"/>
            </a:pPr>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14</a:t>
            </a:fld>
            <a:endParaRPr lang="ko-KR" altLang="en-US"/>
          </a:p>
        </p:txBody>
      </p:sp>
    </p:spTree>
    <p:custDataLst>
      <p:tags r:id="rId1"/>
    </p:custDataLst>
    <p:extLst>
      <p:ext uri="{BB962C8B-B14F-4D97-AF65-F5344CB8AC3E}">
        <p14:creationId xmlns:p14="http://schemas.microsoft.com/office/powerpoint/2010/main" val="2123497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THE END</a:t>
            </a:r>
            <a:endParaRPr lang="ko-KR" altLang="en-US" sz="3200" b="1" dirty="0">
              <a:ea typeface="MD아트체" pitchFamily="18" charset="-127"/>
              <a:cs typeface="한컴바탕" pitchFamily="18" charset="2"/>
            </a:endParaRPr>
          </a:p>
        </p:txBody>
      </p:sp>
      <p:sp>
        <p:nvSpPr>
          <p:cNvPr id="5" name="직사각형 4"/>
          <p:cNvSpPr/>
          <p:nvPr/>
        </p:nvSpPr>
        <p:spPr>
          <a:xfrm>
            <a:off x="3273624" y="2348880"/>
            <a:ext cx="2736304" cy="2554545"/>
          </a:xfrm>
          <a:prstGeom prst="rect">
            <a:avLst/>
          </a:prstGeom>
        </p:spPr>
        <p:txBody>
          <a:bodyPr wrap="square">
            <a:spAutoFit/>
          </a:bodyPr>
          <a:lstStyle/>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r>
              <a:rPr lang="en-US" altLang="ko-KR" sz="3200" b="1" dirty="0">
                <a:solidFill>
                  <a:prstClr val="black"/>
                </a:solidFill>
                <a:latin typeface="Arial"/>
                <a:ea typeface="MD아트체" pitchFamily="18" charset="-127"/>
                <a:cs typeface="한컴바탕" pitchFamily="18" charset="2"/>
              </a:rPr>
              <a:t>   </a:t>
            </a:r>
            <a:endParaRPr lang="ko-KR" altLang="en-US" dirty="0"/>
          </a:p>
        </p:txBody>
      </p:sp>
      <p:sp>
        <p:nvSpPr>
          <p:cNvPr id="8" name="RS_Classification_Standard">
            <a:extLst>
              <a:ext uri="{FF2B5EF4-FFF2-40B4-BE49-F238E27FC236}">
                <a16:creationId xmlns:a16="http://schemas.microsoft.com/office/drawing/2014/main" id="{05F76C17-6393-4167-A8CD-BFB1592DBDD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15</a:t>
            </a:fld>
            <a:endParaRPr lang="ko-KR" altLang="en-US"/>
          </a:p>
        </p:txBody>
      </p:sp>
    </p:spTree>
    <p:custDataLst>
      <p:tags r:id="rId1"/>
    </p:custDataLst>
    <p:extLst>
      <p:ext uri="{BB962C8B-B14F-4D97-AF65-F5344CB8AC3E}">
        <p14:creationId xmlns:p14="http://schemas.microsoft.com/office/powerpoint/2010/main" val="4140227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95536" y="1052736"/>
            <a:ext cx="8280920" cy="5632311"/>
          </a:xfrm>
          <a:prstGeom prst="rect">
            <a:avLst/>
          </a:prstGeom>
          <a:noFill/>
        </p:spPr>
        <p:txBody>
          <a:bodyPr wrap="square" rtlCol="0">
            <a:spAutoFit/>
          </a:bodyPr>
          <a:lstStyle/>
          <a:p>
            <a:r>
              <a:rPr lang="en-US" altLang="ko-KR" sz="2400" b="1" dirty="0">
                <a:solidFill>
                  <a:srgbClr val="FF0000"/>
                </a:solidFill>
              </a:rPr>
              <a:t>Proposed Work Item (Implementer's guide for VQM):</a:t>
            </a:r>
          </a:p>
          <a:p>
            <a:r>
              <a:rPr lang="en-US" altLang="ko-KR" sz="2800" b="1" dirty="0"/>
              <a:t>Proposal for implementer's guide for objective video quality metrics for coding applications</a:t>
            </a:r>
          </a:p>
          <a:p>
            <a:endParaRPr lang="en-US" altLang="ko-KR" sz="2800" b="1" dirty="0"/>
          </a:p>
          <a:p>
            <a:r>
              <a:rPr lang="en-US" altLang="ko-KR" b="1" dirty="0"/>
              <a:t>It was reported that both MPEG/ITU standardization and AOM (the alliance for open media) are heavily relying on using PSNR to guide their decisions in choosing coding tools for new video codecs. This has been the practice for more than 25 years and  it may be updated in light of the more powerful objective video quality metrics that better correlate with subjective video quality. </a:t>
            </a:r>
          </a:p>
          <a:p>
            <a:r>
              <a:rPr lang="en-US" altLang="ko-KR" b="1" dirty="0"/>
              <a:t>Thus, it was proposed to initiate a new project to develop an implementer's guide for objective video quality metrics for coding applications. The project can be progressed to a work item, which may result in a Report or Recommendation. In the future IRG-AVQA meetings, efforts will be made to progress this project. The scope and goal of the proposed guideline/recommendation is as follows:</a:t>
            </a: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16</a:t>
            </a:fld>
            <a:endParaRPr lang="ko-KR" altLang="en-US"/>
          </a:p>
        </p:txBody>
      </p:sp>
    </p:spTree>
    <p:custDataLst>
      <p:tags r:id="rId1"/>
    </p:custDataLst>
    <p:extLst>
      <p:ext uri="{BB962C8B-B14F-4D97-AF65-F5344CB8AC3E}">
        <p14:creationId xmlns:p14="http://schemas.microsoft.com/office/powerpoint/2010/main" val="77798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79512" y="908720"/>
            <a:ext cx="8280920" cy="8586966"/>
          </a:xfrm>
          <a:prstGeom prst="rect">
            <a:avLst/>
          </a:prstGeom>
          <a:noFill/>
        </p:spPr>
        <p:txBody>
          <a:bodyPr wrap="square" rtlCol="0">
            <a:spAutoFit/>
          </a:bodyPr>
          <a:lstStyle/>
          <a:p>
            <a:r>
              <a:rPr lang="en-US" altLang="ko-KR" sz="1200" b="1" dirty="0">
                <a:solidFill>
                  <a:srgbClr val="FF0000"/>
                </a:solidFill>
              </a:rPr>
              <a:t>Proposed Work Item (Implementer's guide for VQM):</a:t>
            </a:r>
          </a:p>
          <a:p>
            <a:r>
              <a:rPr lang="en-US" altLang="ko-KR" b="1" dirty="0"/>
              <a:t>(1) Address video compression and scaling impairments</a:t>
            </a:r>
          </a:p>
          <a:p>
            <a:r>
              <a:rPr lang="en-US" altLang="ko-KR" b="1" dirty="0"/>
              <a:t>(2) Be constrained to full-reference (pixel) objective metrics</a:t>
            </a:r>
          </a:p>
          <a:p>
            <a:r>
              <a:rPr lang="en-US" altLang="ko-KR" b="1" dirty="0"/>
              <a:t>(3) List "state-of-the-art" such FR metrics (e.g. PSNR, SSIM, VMAF, etc. - please note that, even though proprietary metrics could perform better, the standardization community is looking for open-source solutions)</a:t>
            </a:r>
          </a:p>
          <a:p>
            <a:pPr marL="342900" indent="-342900">
              <a:buFont typeface="Arial" panose="020B0604020202020204" pitchFamily="34" charset="0"/>
              <a:buChar char="•"/>
            </a:pPr>
            <a:r>
              <a:rPr lang="en-US" altLang="ko-KR" b="1" dirty="0">
                <a:solidFill>
                  <a:srgbClr val="FF0000"/>
                </a:solidFill>
              </a:rPr>
              <a:t>Interested Lab: NTIA (&amp; potentially NR), RS, </a:t>
            </a:r>
            <a:r>
              <a:rPr lang="en-US" altLang="ko-KR" b="1" dirty="0" err="1">
                <a:solidFill>
                  <a:srgbClr val="FF0000"/>
                </a:solidFill>
              </a:rPr>
              <a:t>Université</a:t>
            </a:r>
            <a:r>
              <a:rPr lang="en-US" altLang="ko-KR" b="1" dirty="0">
                <a:solidFill>
                  <a:srgbClr val="FF0000"/>
                </a:solidFill>
              </a:rPr>
              <a:t> de Nantes, </a:t>
            </a:r>
            <a:r>
              <a:rPr lang="en-US" altLang="ko-KR" b="1" dirty="0" err="1">
                <a:solidFill>
                  <a:srgbClr val="FF0000"/>
                </a:solidFill>
              </a:rPr>
              <a:t>Yonsei</a:t>
            </a:r>
            <a:endParaRPr lang="en-US" altLang="ko-KR" b="1" dirty="0">
              <a:solidFill>
                <a:srgbClr val="FF0000"/>
              </a:solidFill>
            </a:endParaRPr>
          </a:p>
          <a:p>
            <a:r>
              <a:rPr lang="en-US" altLang="ko-KR" b="1" dirty="0"/>
              <a:t>(4) Offer temporal aggregation methods of frame-level metrics (such as PSNR and SSIM)</a:t>
            </a:r>
          </a:p>
          <a:p>
            <a:pPr marL="342900" indent="-342900">
              <a:buFont typeface="Arial" panose="020B0604020202020204" pitchFamily="34" charset="0"/>
              <a:buChar char="•"/>
            </a:pPr>
            <a:r>
              <a:rPr lang="en-US" altLang="ko-KR" b="1" dirty="0" err="1">
                <a:solidFill>
                  <a:srgbClr val="FF0000"/>
                </a:solidFill>
              </a:rPr>
              <a:t>Université</a:t>
            </a:r>
            <a:r>
              <a:rPr lang="en-US" altLang="ko-KR" b="1" dirty="0">
                <a:solidFill>
                  <a:srgbClr val="FF0000"/>
                </a:solidFill>
              </a:rPr>
              <a:t> de Nantes, </a:t>
            </a:r>
          </a:p>
          <a:p>
            <a:r>
              <a:rPr lang="en-US" altLang="ko-KR" b="1" dirty="0"/>
              <a:t>(5) Present statistical analysis of existing subjective datasets, constraining them to compression and scaling artifacts</a:t>
            </a:r>
          </a:p>
          <a:p>
            <a:pPr marL="342900" indent="-342900">
              <a:buFont typeface="Arial" panose="020B0604020202020204" pitchFamily="34" charset="0"/>
              <a:buChar char="•"/>
            </a:pPr>
            <a:r>
              <a:rPr lang="en-US" altLang="ko-KR" b="1" dirty="0">
                <a:solidFill>
                  <a:srgbClr val="FF0000"/>
                </a:solidFill>
              </a:rPr>
              <a:t>Resolution: 270p, 360p, 540p, 720p, 1080p, 4K, 8K</a:t>
            </a:r>
          </a:p>
          <a:p>
            <a:pPr marL="342900" indent="-342900">
              <a:buFont typeface="Arial" panose="020B0604020202020204" pitchFamily="34" charset="0"/>
              <a:buChar char="•"/>
            </a:pPr>
            <a:r>
              <a:rPr lang="en-US" altLang="ko-KR" b="1" dirty="0">
                <a:solidFill>
                  <a:srgbClr val="FF0000"/>
                </a:solidFill>
              </a:rPr>
              <a:t>Coding rates: MOS values in the range of 2-5.</a:t>
            </a:r>
          </a:p>
          <a:p>
            <a:pPr marL="342900" indent="-342900">
              <a:buFont typeface="Arial" panose="020B0604020202020204" pitchFamily="34" charset="0"/>
              <a:buChar char="•"/>
            </a:pPr>
            <a:r>
              <a:rPr lang="en-US" altLang="ko-KR" b="1" dirty="0">
                <a:solidFill>
                  <a:srgbClr val="FF0000"/>
                </a:solidFill>
              </a:rPr>
              <a:t>Camera impairment: Source quality should exceed a certain quality level.</a:t>
            </a:r>
          </a:p>
          <a:p>
            <a:pPr marL="342900" indent="-342900">
              <a:buFont typeface="Arial" panose="020B0604020202020204" pitchFamily="34" charset="0"/>
              <a:buChar char="•"/>
            </a:pPr>
            <a:r>
              <a:rPr lang="en-US" altLang="ko-KR" b="1" dirty="0">
                <a:solidFill>
                  <a:srgbClr val="FF0000"/>
                </a:solidFill>
              </a:rPr>
              <a:t>Database: VQEG HDTV, FR Phase I, Hybrid(?), CDVL(ITS4, PS1, PS2, T1A1?), 10-20 DB by Nantes, additional DB (MPEG?, AOM (ILG)).</a:t>
            </a:r>
          </a:p>
          <a:p>
            <a:r>
              <a:rPr lang="en-US" altLang="ko-KR" b="1" dirty="0"/>
              <a:t>(6) Obtain reference implementations of such FR metrics, in order to avoid confusion that happens often, when researchers quote these metrics; for example, there are at least 4 different ways to aggregate PSNR scores, and 3 popular implementations of SSIM</a:t>
            </a:r>
          </a:p>
          <a:p>
            <a:r>
              <a:rPr lang="en-US" altLang="ko-KR" b="1" dirty="0"/>
              <a:t>(7) Highlight differences among objective metrics and use-cases: for example, in case of very small differences, which metric if more sensitive? Which quality range is better served by what metric?</a:t>
            </a:r>
          </a:p>
          <a:p>
            <a:r>
              <a:rPr lang="en-US" altLang="ko-KR" b="1" dirty="0"/>
              <a:t>(8) Offer standard logistic mappings of objective metrics to a normalized linear scale (0-100 ?)</a:t>
            </a:r>
          </a:p>
          <a:p>
            <a:r>
              <a:rPr lang="en-US" altLang="ko-KR" b="1" dirty="0"/>
              <a:t>(9) Other matters</a:t>
            </a: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17</a:t>
            </a:fld>
            <a:endParaRPr lang="ko-KR" altLang="en-US"/>
          </a:p>
        </p:txBody>
      </p:sp>
    </p:spTree>
    <p:custDataLst>
      <p:tags r:id="rId1"/>
    </p:custDataLst>
    <p:extLst>
      <p:ext uri="{BB962C8B-B14F-4D97-AF65-F5344CB8AC3E}">
        <p14:creationId xmlns:p14="http://schemas.microsoft.com/office/powerpoint/2010/main" val="1123392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07504" y="1196752"/>
            <a:ext cx="8757815" cy="5724644"/>
          </a:xfrm>
          <a:prstGeom prst="rect">
            <a:avLst/>
          </a:prstGeom>
          <a:noFill/>
        </p:spPr>
        <p:txBody>
          <a:bodyPr wrap="square" rtlCol="0">
            <a:spAutoFit/>
          </a:bodyPr>
          <a:lstStyle/>
          <a:p>
            <a:r>
              <a:rPr lang="en-US" altLang="ko-KR" sz="2400" b="1" dirty="0">
                <a:solidFill>
                  <a:srgbClr val="FF0000"/>
                </a:solidFill>
              </a:rPr>
              <a:t>Proposed Work Item (Implementer's guide for VQM):</a:t>
            </a:r>
          </a:p>
          <a:p>
            <a:pPr marL="342900" indent="-342900">
              <a:buFont typeface="Arial" panose="020B0604020202020204" pitchFamily="34" charset="0"/>
              <a:buChar char="•"/>
            </a:pPr>
            <a:r>
              <a:rPr lang="en-US" altLang="ko-KR" sz="2400" dirty="0"/>
              <a:t>Project name: IGVQM (Implementer's Guide for VQM)</a:t>
            </a:r>
          </a:p>
          <a:p>
            <a:pPr marL="342900" indent="-342900">
              <a:buFont typeface="Arial" panose="020B0604020202020204" pitchFamily="34" charset="0"/>
              <a:buChar char="•"/>
            </a:pPr>
            <a:r>
              <a:rPr lang="en-US" altLang="ko-KR" sz="2400" dirty="0"/>
              <a:t>Labs showing interests in the IGVQM project: </a:t>
            </a:r>
          </a:p>
          <a:p>
            <a:pPr marL="800100" lvl="1" indent="-342900">
              <a:buFont typeface="Wingdings" panose="05000000000000000000" pitchFamily="2" charset="2"/>
              <a:buChar char="Ø"/>
            </a:pPr>
            <a:r>
              <a:rPr lang="en-US" altLang="ko-KR" sz="1200" b="1" dirty="0"/>
              <a:t>NTIA</a:t>
            </a:r>
          </a:p>
          <a:p>
            <a:pPr marL="800100" lvl="1" indent="-342900">
              <a:buFont typeface="Wingdings" panose="05000000000000000000" pitchFamily="2" charset="2"/>
              <a:buChar char="Ø"/>
            </a:pPr>
            <a:r>
              <a:rPr lang="en-US" altLang="ko-KR" sz="1200" b="1" dirty="0" err="1"/>
              <a:t>Rohde&amp;Schwarz</a:t>
            </a:r>
            <a:r>
              <a:rPr lang="en-US" altLang="ko-KR" sz="1200" b="1" dirty="0"/>
              <a:t> </a:t>
            </a:r>
            <a:r>
              <a:rPr lang="en-US" altLang="ko-KR" sz="1200" b="1" dirty="0" err="1"/>
              <a:t>SwissQual</a:t>
            </a:r>
            <a:r>
              <a:rPr lang="en-US" altLang="ko-KR" sz="1200" b="1" dirty="0"/>
              <a:t> AG</a:t>
            </a:r>
          </a:p>
          <a:p>
            <a:pPr marL="800100" lvl="1" indent="-342900">
              <a:buFont typeface="Wingdings" panose="05000000000000000000" pitchFamily="2" charset="2"/>
              <a:buChar char="Ø"/>
            </a:pPr>
            <a:r>
              <a:rPr lang="en-US" altLang="ko-KR" sz="1200" b="1" dirty="0" err="1"/>
              <a:t>Université</a:t>
            </a:r>
            <a:r>
              <a:rPr lang="en-US" altLang="ko-KR" sz="1200" b="1" dirty="0"/>
              <a:t> de Nantes</a:t>
            </a:r>
          </a:p>
          <a:p>
            <a:pPr marL="800100" lvl="1" indent="-342900">
              <a:buFont typeface="Wingdings" panose="05000000000000000000" pitchFamily="2" charset="2"/>
              <a:buChar char="Ø"/>
            </a:pPr>
            <a:r>
              <a:rPr lang="en-US" altLang="ko-KR" sz="1200" b="1" dirty="0"/>
              <a:t>Facebook</a:t>
            </a:r>
          </a:p>
          <a:p>
            <a:pPr marL="800100" lvl="1" indent="-342900">
              <a:buFont typeface="Wingdings" panose="05000000000000000000" pitchFamily="2" charset="2"/>
              <a:buChar char="Ø"/>
            </a:pPr>
            <a:r>
              <a:rPr lang="en-US" altLang="ko-KR" sz="1200" b="1" dirty="0"/>
              <a:t>AGH University of Science and Technology</a:t>
            </a:r>
          </a:p>
          <a:p>
            <a:pPr marL="800100" lvl="1" indent="-342900">
              <a:buFont typeface="Wingdings" panose="05000000000000000000" pitchFamily="2" charset="2"/>
              <a:buChar char="Ø"/>
            </a:pPr>
            <a:r>
              <a:rPr lang="en-US" altLang="ko-KR" sz="1200" b="1" dirty="0"/>
              <a:t>University of the West of Scotland</a:t>
            </a:r>
          </a:p>
          <a:p>
            <a:pPr marL="800100" lvl="1" indent="-342900">
              <a:buFont typeface="Wingdings" panose="05000000000000000000" pitchFamily="2" charset="2"/>
              <a:buChar char="Ø"/>
            </a:pPr>
            <a:r>
              <a:rPr lang="en-US" altLang="ko-KR" sz="1200" b="1" dirty="0"/>
              <a:t>RISE Research Institutes of Sweden AB</a:t>
            </a:r>
          </a:p>
          <a:p>
            <a:pPr marL="800100" lvl="1" indent="-342900">
              <a:buFont typeface="Wingdings" panose="05000000000000000000" pitchFamily="2" charset="2"/>
              <a:buChar char="Ø"/>
            </a:pPr>
            <a:r>
              <a:rPr lang="en-US" altLang="ko-KR" sz="1200" b="1" dirty="0"/>
              <a:t>TU </a:t>
            </a:r>
            <a:r>
              <a:rPr lang="en-US" altLang="ko-KR" sz="1200" b="1" dirty="0" err="1"/>
              <a:t>Ilmenau</a:t>
            </a:r>
            <a:r>
              <a:rPr lang="en-US" altLang="ko-KR" sz="1200" b="1" dirty="0"/>
              <a:t> (AVT)</a:t>
            </a:r>
          </a:p>
          <a:p>
            <a:pPr marL="800100" lvl="1" indent="-342900">
              <a:buFont typeface="Wingdings" panose="05000000000000000000" pitchFamily="2" charset="2"/>
              <a:buChar char="Ø"/>
            </a:pPr>
            <a:r>
              <a:rPr lang="en-US" altLang="ko-KR" sz="1200" b="1" dirty="0"/>
              <a:t>Universidad </a:t>
            </a:r>
            <a:r>
              <a:rPr lang="en-US" altLang="ko-KR" sz="1200" b="1" dirty="0" err="1"/>
              <a:t>Politécnica</a:t>
            </a:r>
            <a:r>
              <a:rPr lang="en-US" altLang="ko-KR" sz="1200" b="1" dirty="0"/>
              <a:t> de Madrid</a:t>
            </a:r>
          </a:p>
          <a:p>
            <a:pPr marL="800100" lvl="1" indent="-342900">
              <a:buFont typeface="Wingdings" panose="05000000000000000000" pitchFamily="2" charset="2"/>
              <a:buChar char="Ø"/>
            </a:pPr>
            <a:r>
              <a:rPr lang="en-US" altLang="ko-KR" sz="1200" b="1" dirty="0"/>
              <a:t>Wuhan University</a:t>
            </a:r>
          </a:p>
          <a:p>
            <a:pPr marL="800100" lvl="1" indent="-342900">
              <a:buFont typeface="Wingdings" panose="05000000000000000000" pitchFamily="2" charset="2"/>
              <a:buChar char="Ø"/>
            </a:pPr>
            <a:r>
              <a:rPr lang="en-US" altLang="ko-KR" sz="1200" b="1" dirty="0" err="1"/>
              <a:t>Tencent</a:t>
            </a:r>
            <a:r>
              <a:rPr lang="en-US" altLang="ko-KR" sz="1200" b="1" dirty="0"/>
              <a:t> Media Lab</a:t>
            </a:r>
          </a:p>
          <a:p>
            <a:pPr marL="800100" lvl="1" indent="-342900">
              <a:buFont typeface="Wingdings" panose="05000000000000000000" pitchFamily="2" charset="2"/>
              <a:buChar char="Ø"/>
            </a:pPr>
            <a:r>
              <a:rPr lang="en-US" altLang="ko-KR" sz="1200" b="1" dirty="0" err="1"/>
              <a:t>Yonsei</a:t>
            </a:r>
            <a:r>
              <a:rPr lang="en-US" altLang="ko-KR" sz="1200" b="1" dirty="0"/>
              <a:t> University</a:t>
            </a:r>
          </a:p>
          <a:p>
            <a:pPr marL="285750" indent="-285750">
              <a:buFont typeface="Arial" panose="020B0604020202020204" pitchFamily="34" charset="0"/>
              <a:buChar char="•"/>
            </a:pPr>
            <a:r>
              <a:rPr lang="en-US" altLang="ko-KR" dirty="0"/>
              <a:t>Chairs: </a:t>
            </a:r>
            <a:r>
              <a:rPr lang="en-US" altLang="ko-KR" dirty="0" err="1"/>
              <a:t>Ioannis</a:t>
            </a:r>
            <a:r>
              <a:rPr lang="en-US" altLang="ko-KR" dirty="0"/>
              <a:t> </a:t>
            </a:r>
            <a:r>
              <a:rPr lang="en-US" altLang="ko-KR" dirty="0" err="1"/>
              <a:t>Katsavounidis</a:t>
            </a:r>
            <a:r>
              <a:rPr lang="en-US" altLang="ko-KR" dirty="0"/>
              <a:t> </a:t>
            </a:r>
          </a:p>
          <a:p>
            <a:pPr marL="285750" indent="-285750">
              <a:buFont typeface="Arial" panose="020B0604020202020204" pitchFamily="34" charset="0"/>
              <a:buChar char="•"/>
            </a:pPr>
            <a:r>
              <a:rPr lang="en-US" altLang="ko-KR" dirty="0"/>
              <a:t>Test plan: will be written through email reflector</a:t>
            </a:r>
          </a:p>
          <a:p>
            <a:pPr marL="285750" indent="-285750">
              <a:buFont typeface="Arial" panose="020B0604020202020204" pitchFamily="34" charset="0"/>
              <a:buChar char="•"/>
            </a:pPr>
            <a:r>
              <a:rPr lang="en-US" altLang="ko-KR" dirty="0"/>
              <a:t>Proposed schedule: The project should be finished by the end of 2021</a:t>
            </a:r>
          </a:p>
          <a:p>
            <a:pPr marL="285750" indent="-285750">
              <a:buFont typeface="Arial" panose="020B0604020202020204" pitchFamily="34" charset="0"/>
              <a:buChar char="•"/>
            </a:pPr>
            <a:r>
              <a:rPr lang="en-US" altLang="ko-KR" dirty="0"/>
              <a:t>Outputs: Report, Implementer's guide (Rec.), etc. </a:t>
            </a: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18</a:t>
            </a:fld>
            <a:endParaRPr lang="ko-KR" altLang="en-US"/>
          </a:p>
        </p:txBody>
      </p:sp>
    </p:spTree>
    <p:custDataLst>
      <p:tags r:id="rId1"/>
    </p:custDataLst>
    <p:extLst>
      <p:ext uri="{BB962C8B-B14F-4D97-AF65-F5344CB8AC3E}">
        <p14:creationId xmlns:p14="http://schemas.microsoft.com/office/powerpoint/2010/main" val="135361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5170646"/>
          </a:xfrm>
          <a:prstGeom prst="rect">
            <a:avLst/>
          </a:prstGeom>
          <a:noFill/>
        </p:spPr>
        <p:txBody>
          <a:bodyPr wrap="square" rtlCol="0">
            <a:spAutoFit/>
          </a:bodyPr>
          <a:lstStyle/>
          <a:p>
            <a:r>
              <a:rPr lang="en-US" altLang="ko-KR" sz="2400" b="1" dirty="0"/>
              <a:t>The IRG-AVQA studies topics related to video and audiovisual quality assessment among ITU-R SG6 and ITU-T SG12. The IRG-AVQA aims to: </a:t>
            </a:r>
          </a:p>
          <a:p>
            <a:pPr marL="342900" indent="-342900">
              <a:buFont typeface="Wingdings" panose="05000000000000000000" pitchFamily="2" charset="2"/>
              <a:buChar char="Ø"/>
            </a:pPr>
            <a:r>
              <a:rPr lang="en-US" altLang="ko-KR" sz="2400" b="1" dirty="0" err="1"/>
              <a:t>coord</a:t>
            </a:r>
            <a:r>
              <a:rPr lang="en-US" altLang="ko-KR" sz="2400" b="1" dirty="0"/>
              <a:t>​</a:t>
            </a:r>
            <a:r>
              <a:rPr lang="en-US" altLang="ko-KR" sz="2400" b="1" dirty="0" err="1"/>
              <a:t>inate</a:t>
            </a:r>
            <a:r>
              <a:rPr lang="en-US" altLang="ko-KR" sz="2400" b="1" dirty="0"/>
              <a:t> the progress of specific topics of mutual interest restricted to the area of video and audiovisual quality assessment, both subjective and objective;</a:t>
            </a:r>
          </a:p>
          <a:p>
            <a:pPr marL="342900" indent="-342900">
              <a:buFont typeface="Wingdings" panose="05000000000000000000" pitchFamily="2" charset="2"/>
              <a:buChar char="Ø"/>
            </a:pPr>
            <a:r>
              <a:rPr lang="en-US" altLang="ko-KR" sz="2400" b="1" dirty="0"/>
              <a:t>identify potential work items that may be progressed as joint text Recommendations;</a:t>
            </a:r>
          </a:p>
          <a:p>
            <a:pPr marL="342900" indent="-342900">
              <a:buFont typeface="Wingdings" panose="05000000000000000000" pitchFamily="2" charset="2"/>
              <a:buChar char="Ø"/>
            </a:pPr>
            <a:r>
              <a:rPr lang="en-US" altLang="ko-KR" sz="2400" b="1" dirty="0"/>
              <a:t>benefit from colocation with the meetings of the </a:t>
            </a:r>
            <a:r>
              <a:rPr lang="en-US" altLang="ko-KR" sz="2400" b="1" dirty="0">
                <a:hlinkClick r:id="rId4"/>
              </a:rPr>
              <a:t>Video Quality Experts Group (VQEG)</a:t>
            </a:r>
            <a:r>
              <a:rPr lang="en-US" altLang="ko-KR" sz="2400" b="1" dirty="0"/>
              <a:t>​​ where video/audiovisual quality experts meet and execute technical work;</a:t>
            </a:r>
          </a:p>
          <a:p>
            <a:pPr marL="342900" indent="-342900">
              <a:buFont typeface="Wingdings" panose="05000000000000000000" pitchFamily="2" charset="2"/>
              <a:buChar char="Ø"/>
            </a:pPr>
            <a:r>
              <a:rPr lang="en-US" altLang="ko-KR" sz="2400" b="1" dirty="0"/>
              <a:t>encourage collaboration between ITU-T SG12 and ITU-R SG6 on work items unique to each study group.</a:t>
            </a:r>
          </a:p>
          <a:p>
            <a:endParaRPr lang="ko-KR" altLang="en-US" dirty="0"/>
          </a:p>
        </p:txBody>
      </p:sp>
      <p:sp>
        <p:nvSpPr>
          <p:cNvPr id="8" name="RS_Classification_Standard">
            <a:extLst>
              <a:ext uri="{FF2B5EF4-FFF2-40B4-BE49-F238E27FC236}">
                <a16:creationId xmlns:a16="http://schemas.microsoft.com/office/drawing/2014/main" id="{B202096C-8E53-4DC8-9B7A-DDEA4B26C5F9}"/>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2</a:t>
            </a:fld>
            <a:endParaRPr lang="ko-KR" altLang="en-US"/>
          </a:p>
        </p:txBody>
      </p:sp>
    </p:spTree>
    <p:custDataLst>
      <p:tags r:id="rId1"/>
    </p:custDataLst>
    <p:extLst>
      <p:ext uri="{BB962C8B-B14F-4D97-AF65-F5344CB8AC3E}">
        <p14:creationId xmlns:p14="http://schemas.microsoft.com/office/powerpoint/2010/main" val="188433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801314"/>
          </a:xfrm>
          <a:prstGeom prst="rect">
            <a:avLst/>
          </a:prstGeom>
          <a:noFill/>
        </p:spPr>
        <p:txBody>
          <a:bodyPr wrap="square" rtlCol="0">
            <a:spAutoFit/>
          </a:bodyPr>
          <a:lstStyle/>
          <a:p>
            <a:r>
              <a:rPr lang="en-US" altLang="ko-KR" sz="2400" b="1" dirty="0"/>
              <a:t>The IRG-AVQA allows rapporteurs to:</a:t>
            </a:r>
          </a:p>
          <a:p>
            <a:pPr marL="285750" indent="-285750">
              <a:buFont typeface="Arial" panose="020B0604020202020204" pitchFamily="34" charset="0"/>
              <a:buChar char="•"/>
            </a:pPr>
            <a:r>
              <a:rPr lang="en-US" altLang="ko-KR" sz="2400" b="1" dirty="0"/>
              <a:t>exchange information faster, using email and joint meetings;</a:t>
            </a:r>
          </a:p>
          <a:p>
            <a:pPr marL="285750" indent="-285750">
              <a:buFont typeface="Arial" panose="020B0604020202020204" pitchFamily="34" charset="0"/>
              <a:buChar char="•"/>
            </a:pPr>
            <a:r>
              <a:rPr lang="en-US" altLang="ko-KR" sz="2400" b="1" dirty="0"/>
              <a:t>seek participation from a broader range of ITU members;</a:t>
            </a:r>
          </a:p>
          <a:p>
            <a:pPr marL="285750" indent="-285750">
              <a:buFont typeface="Arial" panose="020B0604020202020204" pitchFamily="34" charset="0"/>
              <a:buChar char="•"/>
            </a:pPr>
            <a:r>
              <a:rPr lang="en-US" altLang="ko-KR" sz="2400" b="1" dirty="0"/>
              <a:t>invite input from non-member experts (e.g., from academia);</a:t>
            </a:r>
          </a:p>
          <a:p>
            <a:pPr marL="285750" indent="-285750">
              <a:buFont typeface="Arial" panose="020B0604020202020204" pitchFamily="34" charset="0"/>
              <a:buChar char="•"/>
            </a:pPr>
            <a:r>
              <a:rPr lang="en-US" altLang="ko-KR" sz="2400" b="1" dirty="0"/>
              <a:t>keep people informed at the early stage of work;</a:t>
            </a:r>
          </a:p>
          <a:p>
            <a:pPr marL="285750" indent="-285750">
              <a:buFont typeface="Arial" panose="020B0604020202020204" pitchFamily="34" charset="0"/>
              <a:buChar char="•"/>
            </a:pPr>
            <a:r>
              <a:rPr lang="en-US" altLang="ko-KR" sz="2400" b="1" dirty="0"/>
              <a:t>set up a joint edit session on a Recommendation;</a:t>
            </a:r>
          </a:p>
          <a:p>
            <a:pPr marL="285750" indent="-285750">
              <a:buFont typeface="Arial" panose="020B0604020202020204" pitchFamily="34" charset="0"/>
              <a:buChar char="•"/>
            </a:pPr>
            <a:r>
              <a:rPr lang="en-US" altLang="ko-KR" sz="2400" b="1" dirty="0"/>
              <a:t>socialize work items that approach maturity;</a:t>
            </a:r>
          </a:p>
          <a:p>
            <a:r>
              <a:rPr lang="en-US" altLang="ko-KR" sz="2400" b="1" dirty="0"/>
              <a:t>Participants who can contribute technology proposals are invited and encouraged to join the group.  </a:t>
            </a:r>
          </a:p>
          <a:p>
            <a:endParaRPr lang="en-US" altLang="ko-KR" sz="2400" b="1" dirty="0"/>
          </a:p>
          <a:p>
            <a:endParaRPr lang="en-US" altLang="ko-KR" sz="2400" b="1" dirty="0"/>
          </a:p>
          <a:p>
            <a:r>
              <a:rPr lang="en-US" altLang="ko-KR" sz="1400" dirty="0"/>
              <a:t>https://www.itu.int/en/irg/avqa/Pages/default.aspx</a:t>
            </a:r>
          </a:p>
          <a:p>
            <a:endParaRPr lang="ko-KR" altLang="en-US" dirty="0"/>
          </a:p>
        </p:txBody>
      </p:sp>
      <p:sp>
        <p:nvSpPr>
          <p:cNvPr id="8" name="RS_Classification_Standard">
            <a:extLst>
              <a:ext uri="{FF2B5EF4-FFF2-40B4-BE49-F238E27FC236}">
                <a16:creationId xmlns:a16="http://schemas.microsoft.com/office/drawing/2014/main" id="{E6A0C3BC-D1A7-48A7-924E-2B457159B290}"/>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3</a:t>
            </a:fld>
            <a:endParaRPr lang="ko-KR" altLang="en-US"/>
          </a:p>
        </p:txBody>
      </p:sp>
    </p:spTree>
    <p:custDataLst>
      <p:tags r:id="rId1"/>
    </p:custDataLst>
    <p:extLst>
      <p:ext uri="{BB962C8B-B14F-4D97-AF65-F5344CB8AC3E}">
        <p14:creationId xmlns:p14="http://schemas.microsoft.com/office/powerpoint/2010/main" val="376737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3" y="1268760"/>
            <a:ext cx="8522503" cy="5047536"/>
          </a:xfrm>
          <a:prstGeom prst="rect">
            <a:avLst/>
          </a:prstGeom>
          <a:noFill/>
        </p:spPr>
        <p:txBody>
          <a:bodyPr wrap="square" rtlCol="0">
            <a:spAutoFit/>
          </a:bodyPr>
          <a:lstStyle/>
          <a:p>
            <a:r>
              <a:rPr lang="en-US" altLang="ko-KR" sz="2800" b="1" dirty="0"/>
              <a:t>Co-Chairs</a:t>
            </a:r>
          </a:p>
          <a:p>
            <a:pPr marL="285750" indent="-285750">
              <a:buFont typeface="Arial" panose="020B0604020202020204" pitchFamily="34" charset="0"/>
              <a:buChar char="•"/>
            </a:pPr>
            <a:r>
              <a:rPr lang="en-US" altLang="ko-KR" sz="2800" b="1" dirty="0" err="1">
                <a:hlinkClick r:id="rId4"/>
              </a:rPr>
              <a:t>Chulh</a:t>
            </a:r>
            <a:r>
              <a:rPr lang="en-US" altLang="ko-KR" sz="2800" b="1" dirty="0">
                <a:hlinkClick r:id="rId4"/>
              </a:rPr>
              <a:t>​</a:t>
            </a:r>
            <a:r>
              <a:rPr lang="en-US" altLang="ko-KR" sz="2800" b="1" dirty="0" err="1">
                <a:hlinkClick r:id="rId4"/>
              </a:rPr>
              <a:t>ee</a:t>
            </a:r>
            <a:r>
              <a:rPr lang="en-US" altLang="ko-KR" sz="2800" b="1" dirty="0">
                <a:hlinkClick r:id="rId4"/>
              </a:rPr>
              <a:t> Lee</a:t>
            </a:r>
            <a:r>
              <a:rPr lang="en-US" altLang="ko-KR" sz="2800" b="1" dirty="0"/>
              <a:t> (Korea, Rep of)</a:t>
            </a:r>
          </a:p>
          <a:p>
            <a:pPr marL="285750" indent="-285750">
              <a:buFont typeface="Arial" panose="020B0604020202020204" pitchFamily="34" charset="0"/>
              <a:buChar char="•"/>
            </a:pPr>
            <a:r>
              <a:rPr lang="en-US" altLang="ko-KR" sz="2800" b="1" dirty="0"/>
              <a:t>Ale​</a:t>
            </a:r>
            <a:r>
              <a:rPr lang="en-US" altLang="ko-KR" sz="2800" b="1" dirty="0" err="1"/>
              <a:t>xander</a:t>
            </a:r>
            <a:r>
              <a:rPr lang="en-US" altLang="ko-KR" sz="2800" b="1" dirty="0"/>
              <a:t> </a:t>
            </a:r>
            <a:r>
              <a:rPr lang="en-US" altLang="ko-KR" sz="2800" b="1" dirty="0" err="1"/>
              <a:t>Raake</a:t>
            </a:r>
            <a:r>
              <a:rPr lang="en-US" altLang="ko-KR" sz="2800" b="1" dirty="0"/>
              <a:t> (Germany)</a:t>
            </a:r>
          </a:p>
          <a:p>
            <a:pPr marL="285750" indent="-285750">
              <a:buFont typeface="Arial" panose="020B0604020202020204" pitchFamily="34" charset="0"/>
              <a:buChar char="•"/>
            </a:pPr>
            <a:endParaRPr lang="en-US" altLang="ko-KR" sz="2800" b="1" dirty="0"/>
          </a:p>
          <a:p>
            <a:r>
              <a:rPr lang="en-US" altLang="ko-KR" sz="2800" b="1" dirty="0"/>
              <a:t>Parent Groups</a:t>
            </a:r>
          </a:p>
          <a:p>
            <a:pPr marL="285750" indent="-285750">
              <a:buFont typeface="Arial" panose="020B0604020202020204" pitchFamily="34" charset="0"/>
              <a:buChar char="•"/>
            </a:pPr>
            <a:r>
              <a:rPr lang="en-US" altLang="ko-KR" sz="2800" b="1" dirty="0"/>
              <a:t>ITU-R SG6 (Broadcasting service)</a:t>
            </a:r>
          </a:p>
          <a:p>
            <a:pPr marL="800100" lvl="1" indent="-342900">
              <a:buFont typeface="Wingdings" panose="05000000000000000000" pitchFamily="2" charset="2"/>
              <a:buChar char="ü"/>
            </a:pPr>
            <a:r>
              <a:rPr lang="en-US" altLang="ko-KR" sz="2400" b="1" dirty="0"/>
              <a:t>WP6C (</a:t>
            </a:r>
            <a:r>
              <a:rPr lang="en-US" altLang="ko-KR" sz="2400" b="1" dirty="0" err="1"/>
              <a:t>Programme</a:t>
            </a:r>
            <a:r>
              <a:rPr lang="en-US" altLang="ko-KR" sz="2400" b="1" dirty="0"/>
              <a:t> production and quality assessment)</a:t>
            </a:r>
          </a:p>
          <a:p>
            <a:pPr marL="285750" indent="-285750">
              <a:buFont typeface="Arial" panose="020B0604020202020204" pitchFamily="34" charset="0"/>
              <a:buChar char="•"/>
            </a:pPr>
            <a:r>
              <a:rPr lang="en-US" altLang="ko-KR" sz="2800" b="1" dirty="0"/>
              <a:t>ITU-T SG 12 (Performance, </a:t>
            </a:r>
            <a:r>
              <a:rPr lang="en-US" altLang="ko-KR" sz="2800" b="1" dirty="0" err="1"/>
              <a:t>QoS</a:t>
            </a:r>
            <a:r>
              <a:rPr lang="en-US" altLang="ko-KR" sz="2800" b="1" dirty="0"/>
              <a:t> and </a:t>
            </a:r>
            <a:r>
              <a:rPr lang="en-US" altLang="ko-KR" sz="2800" b="1" dirty="0" err="1"/>
              <a:t>QoE</a:t>
            </a:r>
            <a:r>
              <a:rPr lang="en-US" altLang="ko-KR" sz="2800" b="1" dirty="0"/>
              <a:t>)</a:t>
            </a:r>
          </a:p>
          <a:p>
            <a:pPr marL="285750" indent="-285750">
              <a:buFont typeface="Arial" panose="020B0604020202020204" pitchFamily="34" charset="0"/>
              <a:buChar char="•"/>
            </a:pPr>
            <a:endParaRPr lang="en-US" altLang="ko-KR" sz="2800" b="1" dirty="0"/>
          </a:p>
          <a:p>
            <a:pPr marL="285750" indent="-285750">
              <a:buFont typeface="Arial" panose="020B0604020202020204" pitchFamily="34" charset="0"/>
              <a:buChar char="•"/>
            </a:pPr>
            <a:endParaRPr lang="en-US" altLang="ko-KR" sz="2800" b="1" dirty="0"/>
          </a:p>
          <a:p>
            <a:pPr marL="285750" indent="-285750">
              <a:buFont typeface="Arial" panose="020B0604020202020204" pitchFamily="34" charset="0"/>
              <a:buChar char="•"/>
            </a:pPr>
            <a:r>
              <a:rPr lang="en-US" altLang="ko-KR" sz="2800" b="1" dirty="0">
                <a:solidFill>
                  <a:srgbClr val="FF0000"/>
                </a:solidFill>
              </a:rPr>
              <a:t>https://www.itu.int/en/irg/avqa/Pages/default.aspx</a:t>
            </a:r>
          </a:p>
          <a:p>
            <a:endParaRPr lang="ko-KR" altLang="en-US" b="1" dirty="0"/>
          </a:p>
        </p:txBody>
      </p:sp>
      <p:sp>
        <p:nvSpPr>
          <p:cNvPr id="8" name="RS_Classification_Standard">
            <a:extLst>
              <a:ext uri="{FF2B5EF4-FFF2-40B4-BE49-F238E27FC236}">
                <a16:creationId xmlns:a16="http://schemas.microsoft.com/office/drawing/2014/main" id="{EAF0CF37-394A-439D-B836-111B764D17F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4</a:t>
            </a:fld>
            <a:endParaRPr lang="ko-KR" altLang="en-US"/>
          </a:p>
        </p:txBody>
      </p:sp>
    </p:spTree>
    <p:custDataLst>
      <p:tags r:id="rId1"/>
    </p:custDataLst>
    <p:extLst>
      <p:ext uri="{BB962C8B-B14F-4D97-AF65-F5344CB8AC3E}">
        <p14:creationId xmlns:p14="http://schemas.microsoft.com/office/powerpoint/2010/main" val="164128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4801314"/>
          </a:xfrm>
          <a:prstGeom prst="rect">
            <a:avLst/>
          </a:prstGeom>
          <a:noFill/>
        </p:spPr>
        <p:txBody>
          <a:bodyPr wrap="square" rtlCol="0">
            <a:spAutoFit/>
          </a:bodyPr>
          <a:lstStyle/>
          <a:p>
            <a:r>
              <a:rPr lang="en-US" altLang="ko-KR" sz="4800" b="1" dirty="0">
                <a:solidFill>
                  <a:srgbClr val="FF0000"/>
                </a:solidFill>
              </a:rPr>
              <a:t>ITU-R SG6</a:t>
            </a:r>
          </a:p>
          <a:p>
            <a:endParaRPr lang="en-US" altLang="ko-KR" sz="2400" b="1" dirty="0">
              <a:solidFill>
                <a:srgbClr val="FF0000"/>
              </a:solidFill>
            </a:endParaRPr>
          </a:p>
          <a:p>
            <a:endParaRPr lang="en-US" altLang="ko-KR" sz="2400" b="1" dirty="0">
              <a:solidFill>
                <a:srgbClr val="FF0000"/>
              </a:solidFill>
            </a:endParaRPr>
          </a:p>
          <a:p>
            <a:r>
              <a:rPr lang="en-US" altLang="ko-KR" sz="2400" b="1" dirty="0">
                <a:solidFill>
                  <a:srgbClr val="FF0000"/>
                </a:solidFill>
              </a:rPr>
              <a:t>Sub Working Groups of ITU-R WP6C</a:t>
            </a:r>
          </a:p>
          <a:p>
            <a:pPr marL="342900" indent="-342900">
              <a:buFont typeface="Arial" panose="020B0604020202020204" pitchFamily="34" charset="0"/>
              <a:buChar char="•"/>
            </a:pPr>
            <a:r>
              <a:rPr lang="en-GB" altLang="ko-KR" sz="2400" b="1" dirty="0"/>
              <a:t>SWG 6C-1</a:t>
            </a:r>
            <a:r>
              <a:rPr lang="en-GB" altLang="ko-KR" sz="2400" dirty="0"/>
              <a:t>: “</a:t>
            </a:r>
            <a:r>
              <a:rPr lang="en-GB" altLang="ko-KR" sz="2400" u="sng" dirty="0">
                <a:hlinkClick r:id="rId4" action="ppaction://hlinkfile"/>
              </a:rPr>
              <a:t>Audio</a:t>
            </a:r>
            <a:r>
              <a:rPr lang="en-GB" altLang="ko-KR" sz="2400" dirty="0"/>
              <a:t>”</a:t>
            </a:r>
          </a:p>
          <a:p>
            <a:pPr marL="342900" indent="-342900">
              <a:buFont typeface="Arial" panose="020B0604020202020204" pitchFamily="34" charset="0"/>
              <a:buChar char="•"/>
            </a:pPr>
            <a:r>
              <a:rPr lang="en-GB" altLang="ko-KR" sz="2400" b="1" dirty="0"/>
              <a:t>SWG 6C-2</a:t>
            </a:r>
            <a:r>
              <a:rPr lang="en-GB" altLang="ko-KR" sz="2400" dirty="0"/>
              <a:t>: “</a:t>
            </a:r>
            <a:r>
              <a:rPr lang="en-GB" altLang="ko-KR" sz="2400" u="sng" dirty="0">
                <a:hlinkClick r:id="rId5" action="ppaction://hlinkfile"/>
              </a:rPr>
              <a:t>Video</a:t>
            </a:r>
            <a:r>
              <a:rPr lang="en-GB" altLang="ko-KR" sz="2400" dirty="0"/>
              <a:t>”</a:t>
            </a:r>
          </a:p>
          <a:p>
            <a:pPr marL="342900" indent="-342900">
              <a:buFont typeface="Arial" panose="020B0604020202020204" pitchFamily="34" charset="0"/>
              <a:buChar char="•"/>
            </a:pPr>
            <a:r>
              <a:rPr lang="en-GB" altLang="ko-KR" sz="2400" b="1" dirty="0"/>
              <a:t>SWG 6C-3</a:t>
            </a:r>
            <a:r>
              <a:rPr lang="en-GB" altLang="ko-KR" sz="2400" dirty="0"/>
              <a:t>: “</a:t>
            </a:r>
            <a:r>
              <a:rPr lang="en-GB" altLang="ko-KR" sz="2400" u="sng" dirty="0">
                <a:hlinkClick r:id="rId6" action="ppaction://hlinkfile"/>
              </a:rPr>
              <a:t>HDR</a:t>
            </a:r>
            <a:r>
              <a:rPr lang="en-GB" altLang="ko-KR" sz="2400" u="sng" dirty="0"/>
              <a:t>”</a:t>
            </a:r>
          </a:p>
          <a:p>
            <a:pPr marL="342900" indent="-342900">
              <a:buFont typeface="Arial" panose="020B0604020202020204" pitchFamily="34" charset="0"/>
              <a:buChar char="•"/>
            </a:pPr>
            <a:r>
              <a:rPr lang="en-GB" altLang="ko-KR" sz="2400" b="1" dirty="0"/>
              <a:t>SWG 6C-4</a:t>
            </a:r>
            <a:r>
              <a:rPr lang="en-GB" altLang="ko-KR" sz="2400" dirty="0"/>
              <a:t>: “</a:t>
            </a:r>
            <a:r>
              <a:rPr lang="en-GB" altLang="ko-KR" sz="2400" u="sng" dirty="0">
                <a:hlinkClick r:id="rId7" action="ppaction://hlinkfile"/>
              </a:rPr>
              <a:t>AIAV Systems</a:t>
            </a:r>
            <a:r>
              <a:rPr lang="en-GB" altLang="ko-KR" sz="2400" dirty="0"/>
              <a:t>”</a:t>
            </a:r>
          </a:p>
          <a:p>
            <a:pPr marL="342900" indent="-342900">
              <a:buFont typeface="Arial" panose="020B0604020202020204" pitchFamily="34" charset="0"/>
              <a:buChar char="•"/>
            </a:pPr>
            <a:r>
              <a:rPr lang="en-GB" altLang="ko-KR" sz="2400" b="1" dirty="0"/>
              <a:t>SWG 6C-5</a:t>
            </a:r>
            <a:r>
              <a:rPr lang="en-GB" altLang="ko-KR" sz="2400" dirty="0"/>
              <a:t>: “</a:t>
            </a:r>
            <a:r>
              <a:rPr lang="en-GB" altLang="ko-KR" sz="2400" u="sng" dirty="0">
                <a:hlinkClick r:id="rId8" action="ppaction://hlinkfile"/>
              </a:rPr>
              <a:t>Other Matters</a:t>
            </a:r>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sp>
        <p:nvSpPr>
          <p:cNvPr id="8" name="RS_Classification_Standard">
            <a:extLst>
              <a:ext uri="{FF2B5EF4-FFF2-40B4-BE49-F238E27FC236}">
                <a16:creationId xmlns:a16="http://schemas.microsoft.com/office/drawing/2014/main" id="{CFDBC213-0529-4878-B249-F4FE9EA6207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5</a:t>
            </a:fld>
            <a:endParaRPr lang="ko-KR" altLang="en-US"/>
          </a:p>
        </p:txBody>
      </p:sp>
    </p:spTree>
    <p:custDataLst>
      <p:tags r:id="rId1"/>
    </p:custDataLst>
    <p:extLst>
      <p:ext uri="{BB962C8B-B14F-4D97-AF65-F5344CB8AC3E}">
        <p14:creationId xmlns:p14="http://schemas.microsoft.com/office/powerpoint/2010/main" val="59837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80728"/>
            <a:ext cx="8280920" cy="5262979"/>
          </a:xfrm>
          <a:prstGeom prst="rect">
            <a:avLst/>
          </a:prstGeom>
          <a:noFill/>
        </p:spPr>
        <p:txBody>
          <a:bodyPr wrap="square" rtlCol="0">
            <a:spAutoFit/>
          </a:bodyPr>
          <a:lstStyle/>
          <a:p>
            <a:r>
              <a:rPr lang="en-US" altLang="ko-KR" sz="2400" b="1" dirty="0">
                <a:solidFill>
                  <a:srgbClr val="FF0000"/>
                </a:solidFill>
              </a:rPr>
              <a:t>Progress and recent works of ITU-R WP6C</a:t>
            </a:r>
          </a:p>
          <a:p>
            <a:pPr marL="342900" indent="-342900">
              <a:buFont typeface="Arial" panose="020B0604020202020204" pitchFamily="34" charset="0"/>
              <a:buChar char="•"/>
            </a:pPr>
            <a:r>
              <a:rPr lang="en-GB" altLang="ko-KR" sz="2400" b="1" dirty="0"/>
              <a:t>Draft new Recommendation</a:t>
            </a:r>
          </a:p>
          <a:p>
            <a:pPr marL="800100" lvl="1" indent="-342900">
              <a:buFont typeface="Arial" panose="020B0604020202020204" pitchFamily="34" charset="0"/>
              <a:buChar char="•"/>
            </a:pPr>
            <a:r>
              <a:rPr lang="en-US" altLang="ko-KR" sz="2000" dirty="0"/>
              <a:t>ITU-R BS.775: Multichannel stereophonic sound system with and without accompanying picture</a:t>
            </a:r>
            <a:endParaRPr lang="en-GB" altLang="ko-KR" sz="2000" dirty="0"/>
          </a:p>
          <a:p>
            <a:pPr marL="342900" indent="-342900">
              <a:buFont typeface="Arial" panose="020B0604020202020204" pitchFamily="34" charset="0"/>
              <a:buChar char="•"/>
            </a:pPr>
            <a:r>
              <a:rPr lang="en-GB" altLang="ko-KR" sz="2400" b="1" dirty="0"/>
              <a:t>Draft new Report</a:t>
            </a:r>
          </a:p>
          <a:p>
            <a:pPr marL="800100" lvl="1" indent="-342900">
              <a:buFont typeface="Arial" panose="020B0604020202020204" pitchFamily="34" charset="0"/>
              <a:buChar char="•"/>
            </a:pPr>
            <a:r>
              <a:rPr lang="en-US" altLang="ko-KR" sz="2000" dirty="0"/>
              <a:t>ITU-R BS.[</a:t>
            </a:r>
            <a:r>
              <a:rPr lang="en-US" altLang="ko-KR" sz="2000" dirty="0" err="1"/>
              <a:t>SoundTEST</a:t>
            </a:r>
            <a:r>
              <a:rPr lang="en-US" altLang="ko-KR" sz="2000" dirty="0"/>
              <a:t>]	Sound test materials for advanced sound systems</a:t>
            </a:r>
          </a:p>
          <a:p>
            <a:pPr marL="342900" indent="-342900">
              <a:buFont typeface="Arial" panose="020B0604020202020204" pitchFamily="34" charset="0"/>
              <a:buChar char="•"/>
            </a:pPr>
            <a:r>
              <a:rPr lang="en-US" altLang="ko-KR" sz="2400" b="1" dirty="0"/>
              <a:t>Draft revision of Reports</a:t>
            </a:r>
          </a:p>
          <a:p>
            <a:pPr marL="800100" lvl="1" indent="-342900">
              <a:buFont typeface="Arial" panose="020B0604020202020204" pitchFamily="34" charset="0"/>
              <a:buChar char="•"/>
            </a:pPr>
            <a:r>
              <a:rPr lang="en-US" altLang="ko-KR" sz="2000" dirty="0"/>
              <a:t>ITU-R BT.2390-9: High-dynamic range television for production and international </a:t>
            </a:r>
            <a:r>
              <a:rPr lang="en-US" altLang="ko-KR" sz="2000" dirty="0" err="1"/>
              <a:t>programme</a:t>
            </a:r>
            <a:r>
              <a:rPr lang="en-US" altLang="ko-KR" sz="2000" dirty="0"/>
              <a:t> exchange</a:t>
            </a:r>
          </a:p>
          <a:p>
            <a:pPr marL="800100" lvl="1" indent="-342900">
              <a:buFont typeface="Arial" panose="020B0604020202020204" pitchFamily="34" charset="0"/>
              <a:buChar char="•"/>
            </a:pPr>
            <a:r>
              <a:rPr lang="en-US" altLang="ko-KR" sz="2000" dirty="0"/>
              <a:t>ITU-R BT.2245-8: HDTV and UHDTV including HDR-TV test materials for assessment of picture quality</a:t>
            </a:r>
          </a:p>
          <a:p>
            <a:pPr marL="800100" lvl="1" indent="-342900">
              <a:buFont typeface="Arial" panose="020B0604020202020204" pitchFamily="34" charset="0"/>
              <a:buChar char="•"/>
            </a:pPr>
            <a:r>
              <a:rPr lang="en-US" altLang="ko-KR" sz="2000" dirty="0"/>
              <a:t>ITU-R BT.2420-2: Collection of usage scenarios of advanced immersive sensory media systems</a:t>
            </a:r>
          </a:p>
          <a:p>
            <a:pPr marL="800100" lvl="1" indent="-342900">
              <a:buFont typeface="Arial" panose="020B0604020202020204" pitchFamily="34" charset="0"/>
              <a:buChar char="•"/>
            </a:pPr>
            <a:r>
              <a:rPr lang="en-US" altLang="ko-KR" sz="2000" dirty="0"/>
              <a:t>ITU-R BT.2447-1: Artificial intelligence systems for </a:t>
            </a:r>
            <a:r>
              <a:rPr lang="en-US" altLang="ko-KR" sz="2000" dirty="0" err="1"/>
              <a:t>programme</a:t>
            </a:r>
            <a:r>
              <a:rPr lang="en-US" altLang="ko-KR" sz="2000" dirty="0"/>
              <a:t> production and exchange</a:t>
            </a:r>
            <a:endParaRPr lang="ko-KR" altLang="en-US" sz="1600" dirty="0"/>
          </a:p>
        </p:txBody>
      </p:sp>
      <p:sp>
        <p:nvSpPr>
          <p:cNvPr id="8" name="RS_Classification_Standard">
            <a:extLst>
              <a:ext uri="{FF2B5EF4-FFF2-40B4-BE49-F238E27FC236}">
                <a16:creationId xmlns:a16="http://schemas.microsoft.com/office/drawing/2014/main" id="{CFDBC213-0529-4878-B249-F4FE9EA6207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6</a:t>
            </a:fld>
            <a:endParaRPr lang="ko-KR" altLang="en-US"/>
          </a:p>
        </p:txBody>
      </p:sp>
    </p:spTree>
    <p:custDataLst>
      <p:tags r:id="rId1"/>
    </p:custDataLst>
    <p:extLst>
      <p:ext uri="{BB962C8B-B14F-4D97-AF65-F5344CB8AC3E}">
        <p14:creationId xmlns:p14="http://schemas.microsoft.com/office/powerpoint/2010/main" val="36647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5262979"/>
          </a:xfrm>
          <a:prstGeom prst="rect">
            <a:avLst/>
          </a:prstGeom>
          <a:noFill/>
        </p:spPr>
        <p:txBody>
          <a:bodyPr wrap="square" rtlCol="0">
            <a:spAutoFit/>
          </a:bodyPr>
          <a:lstStyle/>
          <a:p>
            <a:r>
              <a:rPr lang="en-US" altLang="ko-KR" sz="4800" b="1" dirty="0">
                <a:solidFill>
                  <a:srgbClr val="FF0000"/>
                </a:solidFill>
              </a:rPr>
              <a:t>ITU-T SG12</a:t>
            </a:r>
            <a:endParaRPr lang="en-US" altLang="ko-KR" sz="2400" b="1" dirty="0">
              <a:solidFill>
                <a:srgbClr val="FF0000"/>
              </a:solidFill>
            </a:endParaRPr>
          </a:p>
          <a:p>
            <a:r>
              <a:rPr lang="en-US" altLang="ko-KR" sz="2400" b="1" dirty="0">
                <a:solidFill>
                  <a:srgbClr val="FF0000"/>
                </a:solidFill>
              </a:rPr>
              <a:t>Related Questions</a:t>
            </a:r>
          </a:p>
          <a:p>
            <a:pPr marL="342900" indent="-342900">
              <a:buFont typeface="Arial" panose="020B0604020202020204" pitchFamily="34" charset="0"/>
              <a:buChar char="•"/>
            </a:pPr>
            <a:r>
              <a:rPr lang="en-US" altLang="ko-KR" sz="2400" b="1" dirty="0"/>
              <a:t>Q9/12: Perceptual-based objective methods and corresponding evaluation guidelines for voice and audio quality measurements in telecommunication services</a:t>
            </a:r>
          </a:p>
          <a:p>
            <a:pPr marL="342900" indent="-342900">
              <a:buFont typeface="Arial" panose="020B0604020202020204" pitchFamily="34" charset="0"/>
              <a:buChar char="•"/>
            </a:pPr>
            <a:r>
              <a:rPr lang="en-US" altLang="ko-KR" sz="2400" b="1" dirty="0"/>
              <a:t>Q13/12: Quality of experience (</a:t>
            </a:r>
            <a:r>
              <a:rPr lang="en-US" altLang="ko-KR" sz="2400" b="1" dirty="0" err="1"/>
              <a:t>QoE</a:t>
            </a:r>
            <a:r>
              <a:rPr lang="en-US" altLang="ko-KR" sz="2400" b="1" dirty="0"/>
              <a:t>), quality of service (</a:t>
            </a:r>
            <a:r>
              <a:rPr lang="en-US" altLang="ko-KR" sz="2400" b="1" dirty="0" err="1"/>
              <a:t>QoS</a:t>
            </a:r>
            <a:r>
              <a:rPr lang="en-US" altLang="ko-KR" sz="2400" b="1" dirty="0"/>
              <a:t>) and performance requirements and assessment methods for multimedia applications</a:t>
            </a:r>
          </a:p>
          <a:p>
            <a:pPr marL="342900" indent="-342900">
              <a:buFont typeface="Arial" panose="020B0604020202020204" pitchFamily="34" charset="0"/>
              <a:buChar char="•"/>
            </a:pPr>
            <a:r>
              <a:rPr lang="en-US" altLang="ko-KR" sz="2400" b="1" dirty="0"/>
              <a:t>Q14/12: Development of models and tools for multimedia quality assessment of packet-based video services</a:t>
            </a:r>
          </a:p>
          <a:p>
            <a:pPr marL="342900" indent="-342900">
              <a:buFont typeface="Arial" panose="020B0604020202020204" pitchFamily="34" charset="0"/>
              <a:buChar char="•"/>
            </a:pPr>
            <a:r>
              <a:rPr lang="en-US" altLang="ko-KR" sz="2400" b="1" dirty="0"/>
              <a:t>Q19/12: Objective and subjective methods for evaluating perceptual audiovisual quality in multimedia and television services</a:t>
            </a:r>
            <a:endParaRPr lang="ko-KR" altLang="en-US" dirty="0"/>
          </a:p>
        </p:txBody>
      </p:sp>
      <p:sp>
        <p:nvSpPr>
          <p:cNvPr id="8" name="RS_Classification_Standard">
            <a:extLst>
              <a:ext uri="{FF2B5EF4-FFF2-40B4-BE49-F238E27FC236}">
                <a16:creationId xmlns:a16="http://schemas.microsoft.com/office/drawing/2014/main" id="{CFDBC213-0529-4878-B249-F4FE9EA6207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7</a:t>
            </a:fld>
            <a:endParaRPr lang="ko-KR" altLang="en-US"/>
          </a:p>
        </p:txBody>
      </p:sp>
    </p:spTree>
    <p:custDataLst>
      <p:tags r:id="rId1"/>
    </p:custDataLst>
    <p:extLst>
      <p:ext uri="{BB962C8B-B14F-4D97-AF65-F5344CB8AC3E}">
        <p14:creationId xmlns:p14="http://schemas.microsoft.com/office/powerpoint/2010/main" val="1937867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5909310"/>
          </a:xfrm>
          <a:prstGeom prst="rect">
            <a:avLst/>
          </a:prstGeom>
          <a:noFill/>
        </p:spPr>
        <p:txBody>
          <a:bodyPr wrap="square" rtlCol="0">
            <a:spAutoFit/>
          </a:bodyPr>
          <a:lstStyle/>
          <a:p>
            <a:r>
              <a:rPr lang="en-US" altLang="ko-KR" sz="2400" b="1" dirty="0">
                <a:solidFill>
                  <a:srgbClr val="FF0000"/>
                </a:solidFill>
              </a:rPr>
              <a:t>Contributions related to HDR (ITU-R WP6C, March 2022)</a:t>
            </a:r>
            <a:endParaRPr lang="en-US" altLang="ko-KR" sz="2400" b="1" dirty="0"/>
          </a:p>
          <a:p>
            <a:pPr marL="342900" indent="-342900">
              <a:buFont typeface="Arial" panose="020B0604020202020204" pitchFamily="34" charset="0"/>
              <a:buChar char="•"/>
            </a:pPr>
            <a:r>
              <a:rPr lang="en-US" altLang="ko-KR" sz="2400" b="1" dirty="0"/>
              <a:t>6C/144: </a:t>
            </a:r>
            <a:r>
              <a:rPr lang="en-GB" altLang="ko-KR" sz="2400" dirty="0"/>
              <a:t>Progress Report on High Dynamic Range Television</a:t>
            </a:r>
          </a:p>
          <a:p>
            <a:pPr marL="342900" indent="-342900">
              <a:buFont typeface="Arial" panose="020B0604020202020204" pitchFamily="34" charset="0"/>
              <a:buChar char="•"/>
            </a:pPr>
            <a:r>
              <a:rPr lang="en-US" altLang="ko-KR" sz="2400" b="1" dirty="0"/>
              <a:t>6C/145: </a:t>
            </a:r>
            <a:r>
              <a:rPr lang="en-GB" altLang="ko-KR" sz="2400" dirty="0"/>
              <a:t>Progress Report (</a:t>
            </a:r>
            <a:r>
              <a:rPr lang="en-GB" altLang="ko-KR" sz="2400" u="sng" dirty="0">
                <a:hlinkClick r:id="rId4"/>
              </a:rPr>
              <a:t>Co-Rapp. Text Supporting the Advanced Sound System</a:t>
            </a:r>
            <a:r>
              <a:rPr lang="en-GB" altLang="ko-KR" sz="2400" dirty="0"/>
              <a:t>)</a:t>
            </a:r>
            <a:endParaRPr lang="en-US" altLang="ko-KR" sz="2400" b="1" dirty="0"/>
          </a:p>
          <a:p>
            <a:pPr marL="342900" indent="-342900">
              <a:buFont typeface="Arial" panose="020B0604020202020204" pitchFamily="34" charset="0"/>
              <a:buChar char="•"/>
            </a:pPr>
            <a:r>
              <a:rPr lang="en-US" altLang="ko-KR" sz="2400" b="1" dirty="0"/>
              <a:t>6C/147: </a:t>
            </a:r>
            <a:r>
              <a:rPr lang="en-GB" altLang="ko-KR" sz="2400" dirty="0"/>
              <a:t>A preferred workflow for live hybrid log gamma HDR-TV production</a:t>
            </a:r>
          </a:p>
          <a:p>
            <a:pPr marL="342900" indent="-342900">
              <a:buFont typeface="Arial" panose="020B0604020202020204" pitchFamily="34" charset="0"/>
              <a:buChar char="•"/>
            </a:pPr>
            <a:endParaRPr lang="en-GB" altLang="ko-KR" sz="2400" b="1" dirty="0"/>
          </a:p>
          <a:p>
            <a:pPr marL="342900"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r>
              <a:rPr lang="en-US" altLang="ko-KR" sz="2400" b="1" dirty="0">
                <a:solidFill>
                  <a:srgbClr val="FF0000"/>
                </a:solidFill>
              </a:rPr>
              <a:t>Potential areas for future projects (ITU-R WP6C)</a:t>
            </a:r>
          </a:p>
          <a:p>
            <a:pPr marL="342900" indent="-342900">
              <a:buFont typeface="Arial" panose="020B0604020202020204" pitchFamily="34" charset="0"/>
              <a:buChar char="•"/>
            </a:pPr>
            <a:r>
              <a:rPr lang="en-US" altLang="ko-KR" sz="2400" dirty="0"/>
              <a:t>Revision of BT.500</a:t>
            </a:r>
          </a:p>
          <a:p>
            <a:pPr marL="342900" indent="-342900">
              <a:buFont typeface="Arial" panose="020B0604020202020204" pitchFamily="34" charset="0"/>
              <a:buChar char="•"/>
            </a:pPr>
            <a:r>
              <a:rPr lang="en-US" altLang="ko-KR" sz="2400" dirty="0"/>
              <a:t>NR/AI methods for video quality measurements</a:t>
            </a:r>
            <a:endParaRPr lang="en-GB" altLang="ko-KR" sz="2400" dirty="0"/>
          </a:p>
          <a:p>
            <a:pPr marL="342900" indent="-342900">
              <a:buFont typeface="Arial" panose="020B0604020202020204" pitchFamily="34" charset="0"/>
              <a:buChar char="•"/>
            </a:pPr>
            <a:endParaRPr lang="en-US" altLang="ko-KR" sz="2400" b="1" dirty="0">
              <a:solidFill>
                <a:srgbClr val="FF0000"/>
              </a:solidFill>
            </a:endParaRPr>
          </a:p>
          <a:p>
            <a:pPr marL="342900" indent="-342900">
              <a:buFont typeface="Arial" panose="020B0604020202020204" pitchFamily="34" charset="0"/>
              <a:buChar char="•"/>
            </a:pPr>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sp>
        <p:nvSpPr>
          <p:cNvPr id="8" name="RS_Classification_Standard">
            <a:extLst>
              <a:ext uri="{FF2B5EF4-FFF2-40B4-BE49-F238E27FC236}">
                <a16:creationId xmlns:a16="http://schemas.microsoft.com/office/drawing/2014/main" id="{CFDBC213-0529-4878-B249-F4FE9EA6207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5" name="슬라이드 번호 개체 틀 4"/>
          <p:cNvSpPr>
            <a:spLocks noGrp="1"/>
          </p:cNvSpPr>
          <p:nvPr>
            <p:ph type="sldNum" sz="quarter" idx="12"/>
          </p:nvPr>
        </p:nvSpPr>
        <p:spPr/>
        <p:txBody>
          <a:bodyPr/>
          <a:lstStyle/>
          <a:p>
            <a:fld id="{8B08D0BC-27B5-4771-8107-B9935C943F8D}" type="slidenum">
              <a:rPr lang="ko-KR" altLang="en-US" smtClean="0"/>
              <a:pPr/>
              <a:t>8</a:t>
            </a:fld>
            <a:endParaRPr lang="ko-KR" altLang="en-US"/>
          </a:p>
        </p:txBody>
      </p:sp>
    </p:spTree>
    <p:custDataLst>
      <p:tags r:id="rId1"/>
    </p:custDataLst>
    <p:extLst>
      <p:ext uri="{BB962C8B-B14F-4D97-AF65-F5344CB8AC3E}">
        <p14:creationId xmlns:p14="http://schemas.microsoft.com/office/powerpoint/2010/main" val="320670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br>
              <a:rPr lang="en-US" altLang="ko-KR" sz="3200" b="1" dirty="0">
                <a:ea typeface="MD아트체" pitchFamily="18" charset="-127"/>
                <a:cs typeface="한컴바탕" pitchFamily="18" charset="2"/>
              </a:rPr>
            </a:b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4062651"/>
          </a:xfrm>
          <a:prstGeom prst="rect">
            <a:avLst/>
          </a:prstGeom>
          <a:noFill/>
        </p:spPr>
        <p:txBody>
          <a:bodyPr wrap="square" rtlCol="0">
            <a:spAutoFit/>
          </a:bodyPr>
          <a:lstStyle/>
          <a:p>
            <a:r>
              <a:rPr lang="en-US" altLang="ko-KR" sz="2400" b="1" dirty="0">
                <a:solidFill>
                  <a:srgbClr val="FF0000"/>
                </a:solidFill>
              </a:rPr>
              <a:t>Contributions related to Quality (ITU-R WP6C)</a:t>
            </a:r>
          </a:p>
          <a:p>
            <a:pPr marL="342900"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r>
              <a:rPr lang="en-US" altLang="ko-KR" sz="2400" b="1" dirty="0"/>
              <a:t>6C/107: Deep learning methods for no-reference video quality measurement, Korea (Republic of)</a:t>
            </a:r>
          </a:p>
          <a:p>
            <a:pPr marL="342900"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r>
              <a:rPr lang="en-US" altLang="ko-KR" sz="2400" b="1" dirty="0"/>
              <a:t>6C/112: Proposed revision of Report ITU-R BT.2245-8 - HDTV and UHDTV including HDR-TV test materials for assessment of picture quality, China (People's Republic of)</a:t>
            </a:r>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sp>
        <p:nvSpPr>
          <p:cNvPr id="8" name="RS_Classification_Standard">
            <a:extLst>
              <a:ext uri="{FF2B5EF4-FFF2-40B4-BE49-F238E27FC236}">
                <a16:creationId xmlns:a16="http://schemas.microsoft.com/office/drawing/2014/main" id="{CFDBC213-0529-4878-B249-F4FE9EA6207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
        <p:nvSpPr>
          <p:cNvPr id="3" name="슬라이드 번호 개체 틀 2"/>
          <p:cNvSpPr>
            <a:spLocks noGrp="1"/>
          </p:cNvSpPr>
          <p:nvPr>
            <p:ph type="sldNum" sz="quarter" idx="12"/>
          </p:nvPr>
        </p:nvSpPr>
        <p:spPr/>
        <p:txBody>
          <a:bodyPr/>
          <a:lstStyle/>
          <a:p>
            <a:fld id="{8B08D0BC-27B5-4771-8107-B9935C943F8D}" type="slidenum">
              <a:rPr lang="ko-KR" altLang="en-US" smtClean="0"/>
              <a:pPr/>
              <a:t>9</a:t>
            </a:fld>
            <a:endParaRPr lang="ko-KR" altLang="en-US"/>
          </a:p>
        </p:txBody>
      </p:sp>
    </p:spTree>
    <p:custDataLst>
      <p:tags r:id="rId1"/>
    </p:custDataLst>
    <p:extLst>
      <p:ext uri="{BB962C8B-B14F-4D97-AF65-F5344CB8AC3E}">
        <p14:creationId xmlns:p14="http://schemas.microsoft.com/office/powerpoint/2010/main" val="7245111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클래식">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975</TotalTime>
  <Words>1780</Words>
  <Application>Microsoft Macintosh PowerPoint</Application>
  <PresentationFormat>On-screen Show (4:3)</PresentationFormat>
  <Paragraphs>259</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맑은 고딕</vt:lpstr>
      <vt:lpstr>Arial</vt:lpstr>
      <vt:lpstr>Times New Roman</vt:lpstr>
      <vt:lpstr>Verdana</vt:lpstr>
      <vt:lpstr>Wingdings</vt:lpstr>
      <vt:lpstr>Office 테마</vt:lpstr>
      <vt:lpstr>Quality-related ITU Activities </vt:lpstr>
      <vt:lpstr>  </vt:lpstr>
      <vt:lpstr>  </vt:lpstr>
      <vt:lpstr>  </vt:lpstr>
      <vt:lpstr>  </vt:lpstr>
      <vt:lpstr>  </vt:lpstr>
      <vt:lpstr>  </vt:lpstr>
      <vt:lpstr>  </vt:lpstr>
      <vt:lpstr>  </vt:lpstr>
      <vt:lpstr>  </vt:lpstr>
      <vt:lpstr>  </vt:lpstr>
      <vt:lpstr>  </vt:lpstr>
      <vt:lpstr>  </vt:lpstr>
      <vt:lpstr>  </vt:lpstr>
      <vt:lpstr>  THE END</vt:lpstr>
      <vt:lpstr>  </vt:lpstr>
      <vt:lpstr>  </vt:lpstr>
      <vt:lpstr>  </vt:lpstr>
    </vt:vector>
  </TitlesOfParts>
  <Company>lginnotek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 분할 클러스터링을 이용한 영상의 stain 오염 검출</dc:title>
  <dc:creator>hong</dc:creator>
  <cp:lastModifiedBy>alexander.raake</cp:lastModifiedBy>
  <cp:revision>1531</cp:revision>
  <cp:lastPrinted>2013-06-17T02:53:50Z</cp:lastPrinted>
  <dcterms:created xsi:type="dcterms:W3CDTF">2012-01-26T05:03:39Z</dcterms:created>
  <dcterms:modified xsi:type="dcterms:W3CDTF">2022-05-10T17:24:14Z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S_Classification">
    <vt:lpwstr>UNRESTRICTED</vt:lpwstr>
  </property>
  <property fmtid="{D5CDD505-2E9C-101B-9397-08002B2CF9AE}" pid="3" name="RS_ClassificationID">
    <vt:i4>0</vt:i4>
  </property>
</Properties>
</file>